
<file path=[Content_Types].xml><?xml version="1.0" encoding="utf-8"?>
<Types xmlns="http://schemas.openxmlformats.org/package/2006/content-types">
  <Default Extension="xml" ContentType="application/xml"/>
  <Default Extension="jpeg" ContentType="image/jpeg"/>
  <Default Extension="jpg" ContentType="image/jpeg"/>
  <Default Extension="tiff" ContentType="image/tiff"/>
  <Default Extension="xlsx" ContentType="application/vnd.openxmlformats-officedocument.spreadsheetml.sheet"/>
  <Default Extension="rels" ContentType="application/vnd.openxmlformats-package.relationships+xml"/>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rts/chart2.xml" ContentType="application/vnd.openxmlformats-officedocument.drawingml.chart+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2"/>
  </p:notesMasterIdLst>
  <p:handoutMasterIdLst>
    <p:handoutMasterId r:id="rId33"/>
  </p:handoutMasterIdLst>
  <p:sldIdLst>
    <p:sldId id="256" r:id="rId2"/>
    <p:sldId id="273" r:id="rId3"/>
    <p:sldId id="270" r:id="rId4"/>
    <p:sldId id="285" r:id="rId5"/>
    <p:sldId id="274" r:id="rId6"/>
    <p:sldId id="275" r:id="rId7"/>
    <p:sldId id="276" r:id="rId8"/>
    <p:sldId id="301" r:id="rId9"/>
    <p:sldId id="300" r:id="rId10"/>
    <p:sldId id="277" r:id="rId11"/>
    <p:sldId id="278" r:id="rId12"/>
    <p:sldId id="279" r:id="rId13"/>
    <p:sldId id="286" r:id="rId14"/>
    <p:sldId id="283" r:id="rId15"/>
    <p:sldId id="266" r:id="rId16"/>
    <p:sldId id="297" r:id="rId17"/>
    <p:sldId id="299" r:id="rId18"/>
    <p:sldId id="280" r:id="rId19"/>
    <p:sldId id="284" r:id="rId20"/>
    <p:sldId id="287" r:id="rId21"/>
    <p:sldId id="268" r:id="rId22"/>
    <p:sldId id="269" r:id="rId23"/>
    <p:sldId id="294" r:id="rId24"/>
    <p:sldId id="293" r:id="rId25"/>
    <p:sldId id="295" r:id="rId26"/>
    <p:sldId id="289" r:id="rId27"/>
    <p:sldId id="302" r:id="rId28"/>
    <p:sldId id="296" r:id="rId29"/>
    <p:sldId id="298" r:id="rId30"/>
    <p:sldId id="303" r:id="rId3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Roch Guerin" initials="RG" lastIdx="1" clrIdx="0"/>
  <p:cmAuthor id="1" name="EIT" initials="E" lastIdx="2"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6881"/>
    <p:restoredTop sz="84701" autoAdjust="0"/>
  </p:normalViewPr>
  <p:slideViewPr>
    <p:cSldViewPr snapToObjects="1">
      <p:cViewPr varScale="1">
        <p:scale>
          <a:sx n="100" d="100"/>
          <a:sy n="100" d="100"/>
        </p:scale>
        <p:origin x="616" y="176"/>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notesMaster" Target="notesMasters/notesMaster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handoutMaster" Target="handoutMasters/handoutMaster1.xml"/><Relationship Id="rId34" Type="http://schemas.openxmlformats.org/officeDocument/2006/relationships/commentAuthors" Target="commentAuthors.xml"/><Relationship Id="rId35" Type="http://schemas.openxmlformats.org/officeDocument/2006/relationships/presProps" Target="presProps.xml"/><Relationship Id="rId36" Type="http://schemas.openxmlformats.org/officeDocument/2006/relationships/viewProps" Target="viewProp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theme" Target="theme/theme1.xml"/><Relationship Id="rId38"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0"/>
          <c:order val="0"/>
          <c:tx>
            <c:strRef>
              <c:f>Sheet1!$A$2</c:f>
              <c:strCache>
                <c:ptCount val="1"/>
                <c:pt idx="0">
                  <c:v>usr cpu</c:v>
                </c:pt>
              </c:strCache>
            </c:strRef>
          </c:tx>
          <c:spPr>
            <a:solidFill>
              <a:schemeClr val="accent1"/>
            </a:solidFill>
            <a:ln>
              <a:noFill/>
            </a:ln>
            <a:effectLst/>
          </c:spPr>
          <c:invertIfNegative val="0"/>
          <c:cat>
            <c:strRef>
              <c:f>Sheet1!$B$1:$M$1</c:f>
              <c:strCache>
                <c:ptCount val="12"/>
                <c:pt idx="0">
                  <c:v>TCP 64</c:v>
                </c:pt>
                <c:pt idx="1">
                  <c:v>UDP 64</c:v>
                </c:pt>
                <c:pt idx="2">
                  <c:v>MTC 64</c:v>
                </c:pt>
                <c:pt idx="3">
                  <c:v>TCP 128</c:v>
                </c:pt>
                <c:pt idx="4">
                  <c:v>UDP 128</c:v>
                </c:pt>
                <c:pt idx="5">
                  <c:v>MTC 128</c:v>
                </c:pt>
                <c:pt idx="6">
                  <c:v>TCP 256</c:v>
                </c:pt>
                <c:pt idx="7">
                  <c:v>UDP 256</c:v>
                </c:pt>
                <c:pt idx="8">
                  <c:v>MTC 256</c:v>
                </c:pt>
                <c:pt idx="9">
                  <c:v>TCP 512</c:v>
                </c:pt>
                <c:pt idx="10">
                  <c:v>UDP 512</c:v>
                </c:pt>
                <c:pt idx="11">
                  <c:v>MTC 512</c:v>
                </c:pt>
              </c:strCache>
            </c:strRef>
          </c:cat>
          <c:val>
            <c:numRef>
              <c:f>Sheet1!$B$2:$M$2</c:f>
              <c:numCache>
                <c:formatCode>General</c:formatCode>
                <c:ptCount val="12"/>
                <c:pt idx="0">
                  <c:v>6.5</c:v>
                </c:pt>
                <c:pt idx="1">
                  <c:v>6.5</c:v>
                </c:pt>
                <c:pt idx="2">
                  <c:v>0.9</c:v>
                </c:pt>
                <c:pt idx="3">
                  <c:v>12.0</c:v>
                </c:pt>
                <c:pt idx="4">
                  <c:v>11.7</c:v>
                </c:pt>
                <c:pt idx="5">
                  <c:v>0.9</c:v>
                </c:pt>
                <c:pt idx="6">
                  <c:v>21.4</c:v>
                </c:pt>
                <c:pt idx="7">
                  <c:v>21.5</c:v>
                </c:pt>
                <c:pt idx="8">
                  <c:v>1.0</c:v>
                </c:pt>
                <c:pt idx="9">
                  <c:v>30.0</c:v>
                </c:pt>
                <c:pt idx="10">
                  <c:v>36.3</c:v>
                </c:pt>
                <c:pt idx="11">
                  <c:v>0.9</c:v>
                </c:pt>
              </c:numCache>
            </c:numRef>
          </c:val>
        </c:ser>
        <c:ser>
          <c:idx val="1"/>
          <c:order val="1"/>
          <c:tx>
            <c:strRef>
              <c:f>Sheet1!$A$3</c:f>
              <c:strCache>
                <c:ptCount val="1"/>
                <c:pt idx="0">
                  <c:v>sys cpu</c:v>
                </c:pt>
              </c:strCache>
            </c:strRef>
          </c:tx>
          <c:spPr>
            <a:solidFill>
              <a:schemeClr val="accent2"/>
            </a:solidFill>
            <a:ln>
              <a:noFill/>
            </a:ln>
            <a:effectLst/>
          </c:spPr>
          <c:invertIfNegative val="0"/>
          <c:cat>
            <c:strRef>
              <c:f>Sheet1!$B$1:$M$1</c:f>
              <c:strCache>
                <c:ptCount val="12"/>
                <c:pt idx="0">
                  <c:v>TCP 64</c:v>
                </c:pt>
                <c:pt idx="1">
                  <c:v>UDP 64</c:v>
                </c:pt>
                <c:pt idx="2">
                  <c:v>MTC 64</c:v>
                </c:pt>
                <c:pt idx="3">
                  <c:v>TCP 128</c:v>
                </c:pt>
                <c:pt idx="4">
                  <c:v>UDP 128</c:v>
                </c:pt>
                <c:pt idx="5">
                  <c:v>MTC 128</c:v>
                </c:pt>
                <c:pt idx="6">
                  <c:v>TCP 256</c:v>
                </c:pt>
                <c:pt idx="7">
                  <c:v>UDP 256</c:v>
                </c:pt>
                <c:pt idx="8">
                  <c:v>MTC 256</c:v>
                </c:pt>
                <c:pt idx="9">
                  <c:v>TCP 512</c:v>
                </c:pt>
                <c:pt idx="10">
                  <c:v>UDP 512</c:v>
                </c:pt>
                <c:pt idx="11">
                  <c:v>MTC 512</c:v>
                </c:pt>
              </c:strCache>
            </c:strRef>
          </c:cat>
          <c:val>
            <c:numRef>
              <c:f>Sheet1!$B$3:$M$3</c:f>
              <c:numCache>
                <c:formatCode>General</c:formatCode>
                <c:ptCount val="12"/>
                <c:pt idx="0">
                  <c:v>21.0</c:v>
                </c:pt>
                <c:pt idx="1">
                  <c:v>19.0</c:v>
                </c:pt>
                <c:pt idx="2">
                  <c:v>2.2</c:v>
                </c:pt>
                <c:pt idx="3">
                  <c:v>40.0</c:v>
                </c:pt>
                <c:pt idx="4">
                  <c:v>34.4</c:v>
                </c:pt>
                <c:pt idx="5">
                  <c:v>2.3</c:v>
                </c:pt>
                <c:pt idx="6">
                  <c:v>70.3</c:v>
                </c:pt>
                <c:pt idx="7">
                  <c:v>65.0</c:v>
                </c:pt>
                <c:pt idx="8">
                  <c:v>2.1</c:v>
                </c:pt>
                <c:pt idx="9">
                  <c:v>106.4</c:v>
                </c:pt>
                <c:pt idx="10">
                  <c:v>109.0</c:v>
                </c:pt>
                <c:pt idx="11">
                  <c:v>2.3</c:v>
                </c:pt>
              </c:numCache>
            </c:numRef>
          </c:val>
        </c:ser>
        <c:dLbls>
          <c:showLegendKey val="0"/>
          <c:showVal val="0"/>
          <c:showCatName val="0"/>
          <c:showSerName val="0"/>
          <c:showPercent val="0"/>
          <c:showBubbleSize val="0"/>
        </c:dLbls>
        <c:gapWidth val="182"/>
        <c:overlap val="100"/>
        <c:axId val="-903249696"/>
        <c:axId val="-903246848"/>
      </c:barChart>
      <c:catAx>
        <c:axId val="-903249696"/>
        <c:scaling>
          <c:orientation val="minMax"/>
        </c:scaling>
        <c:delete val="0"/>
        <c:axPos val="b"/>
        <c:title>
          <c:tx>
            <c:rich>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dirty="0" smtClean="0"/>
                  <a:t>Protocol</a:t>
                </a:r>
                <a:r>
                  <a:rPr lang="en-US" baseline="0" dirty="0" smtClean="0"/>
                  <a:t> and </a:t>
                </a:r>
                <a:r>
                  <a:rPr lang="en-US" dirty="0" smtClean="0"/>
                  <a:t>Number of Concurrent Connections</a:t>
                </a:r>
                <a:endParaRPr lang="en-US" dirty="0"/>
              </a:p>
            </c:rich>
          </c:tx>
          <c:overlay val="0"/>
          <c:spPr>
            <a:noFill/>
            <a:ln>
              <a:noFill/>
            </a:ln>
            <a:effectLst/>
          </c:sp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903246848"/>
        <c:crosses val="autoZero"/>
        <c:auto val="1"/>
        <c:lblAlgn val="ctr"/>
        <c:lblOffset val="100"/>
        <c:noMultiLvlLbl val="0"/>
      </c:catAx>
      <c:valAx>
        <c:axId val="-903246848"/>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dirty="0" smtClean="0"/>
                  <a:t>CPU Utilization on Sender</a:t>
                </a:r>
                <a:r>
                  <a:rPr lang="en-US" baseline="0" dirty="0" smtClean="0"/>
                  <a:t> (%)</a:t>
                </a:r>
                <a:endParaRPr lang="en-US" dirty="0"/>
              </a:p>
            </c:rich>
          </c:tx>
          <c:overlay val="0"/>
          <c:spPr>
            <a:noFill/>
            <a:ln>
              <a:noFill/>
            </a:ln>
            <a:effectLst/>
          </c:sp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903249696"/>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0"/>
          <c:order val="0"/>
          <c:tx>
            <c:strRef>
              <c:f>Sheet1!$A$2</c:f>
              <c:strCache>
                <c:ptCount val="1"/>
                <c:pt idx="0">
                  <c:v>usr cpu</c:v>
                </c:pt>
              </c:strCache>
            </c:strRef>
          </c:tx>
          <c:spPr>
            <a:solidFill>
              <a:schemeClr val="accent1"/>
            </a:solidFill>
            <a:ln>
              <a:noFill/>
            </a:ln>
            <a:effectLst/>
          </c:spPr>
          <c:invertIfNegative val="0"/>
          <c:cat>
            <c:strRef>
              <c:f>Sheet1!$B$1:$M$1</c:f>
              <c:strCache>
                <c:ptCount val="12"/>
                <c:pt idx="0">
                  <c:v>TCP 64</c:v>
                </c:pt>
                <c:pt idx="1">
                  <c:v>UDP 64</c:v>
                </c:pt>
                <c:pt idx="2">
                  <c:v>MTC 64</c:v>
                </c:pt>
                <c:pt idx="3">
                  <c:v>TCP 128</c:v>
                </c:pt>
                <c:pt idx="4">
                  <c:v>UDP 128</c:v>
                </c:pt>
                <c:pt idx="5">
                  <c:v>MTC 128</c:v>
                </c:pt>
                <c:pt idx="6">
                  <c:v>TCP 256</c:v>
                </c:pt>
                <c:pt idx="7">
                  <c:v>UDP 256</c:v>
                </c:pt>
                <c:pt idx="8">
                  <c:v>MTC 256</c:v>
                </c:pt>
                <c:pt idx="9">
                  <c:v>TCP 512</c:v>
                </c:pt>
                <c:pt idx="10">
                  <c:v>UDP 512</c:v>
                </c:pt>
                <c:pt idx="11">
                  <c:v>MTC 512</c:v>
                </c:pt>
              </c:strCache>
            </c:strRef>
          </c:cat>
          <c:val>
            <c:numRef>
              <c:f>Sheet1!$B$2:$M$2</c:f>
              <c:numCache>
                <c:formatCode>General</c:formatCode>
                <c:ptCount val="12"/>
                <c:pt idx="0">
                  <c:v>14.0</c:v>
                </c:pt>
                <c:pt idx="1">
                  <c:v>14.0</c:v>
                </c:pt>
                <c:pt idx="2">
                  <c:v>16.0</c:v>
                </c:pt>
                <c:pt idx="3">
                  <c:v>25.0</c:v>
                </c:pt>
                <c:pt idx="4">
                  <c:v>25.0</c:v>
                </c:pt>
                <c:pt idx="5">
                  <c:v>30.0</c:v>
                </c:pt>
                <c:pt idx="6">
                  <c:v>40.0</c:v>
                </c:pt>
                <c:pt idx="7">
                  <c:v>43.0</c:v>
                </c:pt>
                <c:pt idx="8">
                  <c:v>45.5</c:v>
                </c:pt>
                <c:pt idx="9">
                  <c:v>62.0</c:v>
                </c:pt>
                <c:pt idx="10">
                  <c:v>65.0</c:v>
                </c:pt>
                <c:pt idx="11">
                  <c:v>48.0</c:v>
                </c:pt>
              </c:numCache>
            </c:numRef>
          </c:val>
        </c:ser>
        <c:ser>
          <c:idx val="1"/>
          <c:order val="1"/>
          <c:tx>
            <c:strRef>
              <c:f>Sheet1!$A$3</c:f>
              <c:strCache>
                <c:ptCount val="1"/>
                <c:pt idx="0">
                  <c:v>sys cpu</c:v>
                </c:pt>
              </c:strCache>
            </c:strRef>
          </c:tx>
          <c:spPr>
            <a:solidFill>
              <a:schemeClr val="accent2"/>
            </a:solidFill>
            <a:ln>
              <a:noFill/>
            </a:ln>
            <a:effectLst/>
          </c:spPr>
          <c:invertIfNegative val="0"/>
          <c:cat>
            <c:strRef>
              <c:f>Sheet1!$B$1:$M$1</c:f>
              <c:strCache>
                <c:ptCount val="12"/>
                <c:pt idx="0">
                  <c:v>TCP 64</c:v>
                </c:pt>
                <c:pt idx="1">
                  <c:v>UDP 64</c:v>
                </c:pt>
                <c:pt idx="2">
                  <c:v>MTC 64</c:v>
                </c:pt>
                <c:pt idx="3">
                  <c:v>TCP 128</c:v>
                </c:pt>
                <c:pt idx="4">
                  <c:v>UDP 128</c:v>
                </c:pt>
                <c:pt idx="5">
                  <c:v>MTC 128</c:v>
                </c:pt>
                <c:pt idx="6">
                  <c:v>TCP 256</c:v>
                </c:pt>
                <c:pt idx="7">
                  <c:v>UDP 256</c:v>
                </c:pt>
                <c:pt idx="8">
                  <c:v>MTC 256</c:v>
                </c:pt>
                <c:pt idx="9">
                  <c:v>TCP 512</c:v>
                </c:pt>
                <c:pt idx="10">
                  <c:v>UDP 512</c:v>
                </c:pt>
                <c:pt idx="11">
                  <c:v>MTC 512</c:v>
                </c:pt>
              </c:strCache>
            </c:strRef>
          </c:cat>
          <c:val>
            <c:numRef>
              <c:f>Sheet1!$B$3:$M$3</c:f>
              <c:numCache>
                <c:formatCode>General</c:formatCode>
                <c:ptCount val="12"/>
                <c:pt idx="0">
                  <c:v>22.0</c:v>
                </c:pt>
                <c:pt idx="1">
                  <c:v>23.0</c:v>
                </c:pt>
                <c:pt idx="2">
                  <c:v>29.0</c:v>
                </c:pt>
                <c:pt idx="3">
                  <c:v>39.0</c:v>
                </c:pt>
                <c:pt idx="4">
                  <c:v>38.0</c:v>
                </c:pt>
                <c:pt idx="5">
                  <c:v>51.0</c:v>
                </c:pt>
                <c:pt idx="6">
                  <c:v>52.0</c:v>
                </c:pt>
                <c:pt idx="7">
                  <c:v>59.0</c:v>
                </c:pt>
                <c:pt idx="8">
                  <c:v>73.0</c:v>
                </c:pt>
                <c:pt idx="9">
                  <c:v>61.0</c:v>
                </c:pt>
                <c:pt idx="10">
                  <c:v>73.0</c:v>
                </c:pt>
                <c:pt idx="11">
                  <c:v>81.0</c:v>
                </c:pt>
              </c:numCache>
            </c:numRef>
          </c:val>
        </c:ser>
        <c:dLbls>
          <c:showLegendKey val="0"/>
          <c:showVal val="0"/>
          <c:showCatName val="0"/>
          <c:showSerName val="0"/>
          <c:showPercent val="0"/>
          <c:showBubbleSize val="0"/>
        </c:dLbls>
        <c:gapWidth val="182"/>
        <c:overlap val="100"/>
        <c:axId val="-903215776"/>
        <c:axId val="-903211744"/>
      </c:barChart>
      <c:catAx>
        <c:axId val="-903215776"/>
        <c:scaling>
          <c:orientation val="minMax"/>
        </c:scaling>
        <c:delete val="0"/>
        <c:axPos val="b"/>
        <c:title>
          <c:tx>
            <c:rich>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dirty="0" smtClean="0"/>
                  <a:t>Protocol</a:t>
                </a:r>
                <a:r>
                  <a:rPr lang="en-US" baseline="0" dirty="0" smtClean="0"/>
                  <a:t> and </a:t>
                </a:r>
                <a:r>
                  <a:rPr lang="en-US" dirty="0" smtClean="0"/>
                  <a:t>Number of Concurrent Connections</a:t>
                </a:r>
                <a:endParaRPr lang="en-US" dirty="0"/>
              </a:p>
            </c:rich>
          </c:tx>
          <c:overlay val="0"/>
          <c:spPr>
            <a:noFill/>
            <a:ln>
              <a:noFill/>
            </a:ln>
            <a:effectLst/>
          </c:sp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903211744"/>
        <c:crosses val="autoZero"/>
        <c:auto val="1"/>
        <c:lblAlgn val="ctr"/>
        <c:lblOffset val="100"/>
        <c:noMultiLvlLbl val="0"/>
      </c:catAx>
      <c:valAx>
        <c:axId val="-90321174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dirty="0" smtClean="0"/>
                  <a:t>CPU Utilization on Sender</a:t>
                </a:r>
                <a:r>
                  <a:rPr lang="en-US" baseline="0" dirty="0" smtClean="0"/>
                  <a:t> (%)</a:t>
                </a:r>
                <a:endParaRPr lang="en-US" dirty="0"/>
              </a:p>
            </c:rich>
          </c:tx>
          <c:overlay val="0"/>
          <c:spPr>
            <a:noFill/>
            <a:ln>
              <a:noFill/>
            </a:ln>
            <a:effectLst/>
          </c:sp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903215776"/>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1">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ED8A4DD-968F-654B-85CA-B801C9892D15}" type="datetimeFigureOut">
              <a:rPr lang="en-US" smtClean="0"/>
              <a:pPr/>
              <a:t>3/23/17</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FF4B981-2E54-9140-A5BE-CD0A64A8911E}" type="slidenum">
              <a:rPr lang="en-US" smtClean="0"/>
              <a:pPr/>
              <a:t>‹#›</a:t>
            </a:fld>
            <a:endParaRPr lang="en-US"/>
          </a:p>
        </p:txBody>
      </p:sp>
    </p:spTree>
    <p:extLst>
      <p:ext uri="{BB962C8B-B14F-4D97-AF65-F5344CB8AC3E}">
        <p14:creationId xmlns:p14="http://schemas.microsoft.com/office/powerpoint/2010/main" val="637180035"/>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g>
</file>

<file path=ppt/media/image12.jpg>
</file>

<file path=ppt/media/image13.png>
</file>

<file path=ppt/media/image14.jpeg>
</file>

<file path=ppt/media/image15.png>
</file>

<file path=ppt/media/image16.png>
</file>

<file path=ppt/media/image17.png>
</file>

<file path=ppt/media/image18.png>
</file>

<file path=ppt/media/image19.png>
</file>

<file path=ppt/media/image2.tiff>
</file>

<file path=ppt/media/image20.png>
</file>

<file path=ppt/media/image21.png>
</file>

<file path=ppt/media/image3.png>
</file>

<file path=ppt/media/image4.tiff>
</file>

<file path=ppt/media/image5.jpe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46164A-91D5-744E-8C2C-3A322465F209}" type="datetimeFigureOut">
              <a:rPr lang="en-US" smtClean="0"/>
              <a:pPr/>
              <a:t>3/23/17</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9D202A8-361A-524A-9247-C166E158E4C0}" type="slidenum">
              <a:rPr lang="en-US" smtClean="0"/>
              <a:pPr/>
              <a:t>‹#›</a:t>
            </a:fld>
            <a:endParaRPr lang="en-US"/>
          </a:p>
        </p:txBody>
      </p:sp>
    </p:spTree>
    <p:extLst>
      <p:ext uri="{BB962C8B-B14F-4D97-AF65-F5344CB8AC3E}">
        <p14:creationId xmlns:p14="http://schemas.microsoft.com/office/powerpoint/2010/main" val="19880606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B9D202A8-361A-524A-9247-C166E158E4C0}" type="slidenum">
              <a:rPr lang="en-US" smtClean="0"/>
              <a:pPr/>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B9D202A8-361A-524A-9247-C166E158E4C0}" type="slidenum">
              <a:rPr lang="en-US" smtClean="0"/>
              <a:pPr/>
              <a:t>10</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B9D202A8-361A-524A-9247-C166E158E4C0}" type="slidenum">
              <a:rPr lang="en-US" smtClean="0"/>
              <a:pPr/>
              <a:t>11</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B9D202A8-361A-524A-9247-C166E158E4C0}" type="slidenum">
              <a:rPr lang="en-US" smtClean="0"/>
              <a:pPr/>
              <a:t>12</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B9D202A8-361A-524A-9247-C166E158E4C0}" type="slidenum">
              <a:rPr lang="en-US" smtClean="0"/>
              <a:pPr/>
              <a:t>13</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9D202A8-361A-524A-9247-C166E158E4C0}" type="slidenum">
              <a:rPr lang="en-US" smtClean="0"/>
              <a:pPr/>
              <a:t>14</a:t>
            </a:fld>
            <a:endParaRPr lang="en-US"/>
          </a:p>
        </p:txBody>
      </p:sp>
    </p:spTree>
    <p:extLst>
      <p:ext uri="{BB962C8B-B14F-4D97-AF65-F5344CB8AC3E}">
        <p14:creationId xmlns:p14="http://schemas.microsoft.com/office/powerpoint/2010/main" val="184504071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9D202A8-361A-524A-9247-C166E158E4C0}" type="slidenum">
              <a:rPr lang="en-US" smtClean="0"/>
              <a:pPr/>
              <a:t>15</a:t>
            </a:fld>
            <a:endParaRPr lang="en-US"/>
          </a:p>
        </p:txBody>
      </p:sp>
    </p:spTree>
    <p:extLst>
      <p:ext uri="{BB962C8B-B14F-4D97-AF65-F5344CB8AC3E}">
        <p14:creationId xmlns:p14="http://schemas.microsoft.com/office/powerpoint/2010/main" val="9000261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9D202A8-361A-524A-9247-C166E158E4C0}" type="slidenum">
              <a:rPr lang="en-US" smtClean="0"/>
              <a:pPr/>
              <a:t>16</a:t>
            </a:fld>
            <a:endParaRPr lang="en-US"/>
          </a:p>
        </p:txBody>
      </p:sp>
    </p:spTree>
    <p:extLst>
      <p:ext uri="{BB962C8B-B14F-4D97-AF65-F5344CB8AC3E}">
        <p14:creationId xmlns:p14="http://schemas.microsoft.com/office/powerpoint/2010/main" val="59607121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9D202A8-361A-524A-9247-C166E158E4C0}" type="slidenum">
              <a:rPr lang="en-US" smtClean="0"/>
              <a:pPr/>
              <a:t>17</a:t>
            </a:fld>
            <a:endParaRPr lang="en-US"/>
          </a:p>
        </p:txBody>
      </p:sp>
    </p:spTree>
    <p:extLst>
      <p:ext uri="{BB962C8B-B14F-4D97-AF65-F5344CB8AC3E}">
        <p14:creationId xmlns:p14="http://schemas.microsoft.com/office/powerpoint/2010/main" val="59783565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9D202A8-361A-524A-9247-C166E158E4C0}" type="slidenum">
              <a:rPr lang="en-US" smtClean="0"/>
              <a:pPr/>
              <a:t>18</a:t>
            </a:fld>
            <a:endParaRPr lang="en-US"/>
          </a:p>
        </p:txBody>
      </p:sp>
    </p:spTree>
    <p:extLst>
      <p:ext uri="{BB962C8B-B14F-4D97-AF65-F5344CB8AC3E}">
        <p14:creationId xmlns:p14="http://schemas.microsoft.com/office/powerpoint/2010/main" val="158214092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9D202A8-361A-524A-9247-C166E158E4C0}" type="slidenum">
              <a:rPr lang="en-US" smtClean="0"/>
              <a:pPr/>
              <a:t>19</a:t>
            </a:fld>
            <a:endParaRPr lang="en-US"/>
          </a:p>
        </p:txBody>
      </p:sp>
    </p:spTree>
    <p:extLst>
      <p:ext uri="{BB962C8B-B14F-4D97-AF65-F5344CB8AC3E}">
        <p14:creationId xmlns:p14="http://schemas.microsoft.com/office/powerpoint/2010/main" val="13097017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9D202A8-361A-524A-9247-C166E158E4C0}" type="slidenum">
              <a:rPr lang="en-US" smtClean="0"/>
              <a:pPr/>
              <a:t>2</a:t>
            </a:fld>
            <a:endParaRPr lang="en-US"/>
          </a:p>
        </p:txBody>
      </p:sp>
    </p:spTree>
    <p:extLst>
      <p:ext uri="{BB962C8B-B14F-4D97-AF65-F5344CB8AC3E}">
        <p14:creationId xmlns:p14="http://schemas.microsoft.com/office/powerpoint/2010/main" val="22135141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B9D202A8-361A-524A-9247-C166E158E4C0}" type="slidenum">
              <a:rPr lang="en-US" smtClean="0"/>
              <a:pPr/>
              <a:t>20</a:t>
            </a:fld>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9D202A8-361A-524A-9247-C166E158E4C0}" type="slidenum">
              <a:rPr lang="en-US" smtClean="0"/>
              <a:pPr/>
              <a:t>21</a:t>
            </a:fld>
            <a:endParaRPr lang="en-US"/>
          </a:p>
        </p:txBody>
      </p:sp>
    </p:spTree>
    <p:extLst>
      <p:ext uri="{BB962C8B-B14F-4D97-AF65-F5344CB8AC3E}">
        <p14:creationId xmlns:p14="http://schemas.microsoft.com/office/powerpoint/2010/main" val="118350583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B9D202A8-361A-524A-9247-C166E158E4C0}" type="slidenum">
              <a:rPr lang="en-US" smtClean="0"/>
              <a:pPr/>
              <a:t>22</a:t>
            </a:fld>
            <a:endParaRPr lang="en-US"/>
          </a:p>
        </p:txBody>
      </p:sp>
    </p:spTree>
    <p:extLst>
      <p:ext uri="{BB962C8B-B14F-4D97-AF65-F5344CB8AC3E}">
        <p14:creationId xmlns:p14="http://schemas.microsoft.com/office/powerpoint/2010/main" val="194594209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B9D202A8-361A-524A-9247-C166E158E4C0}" type="slidenum">
              <a:rPr lang="en-US" smtClean="0"/>
              <a:pPr/>
              <a:t>23</a:t>
            </a:fld>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B9D202A8-361A-524A-9247-C166E158E4C0}" type="slidenum">
              <a:rPr lang="en-US" smtClean="0"/>
              <a:pPr/>
              <a:t>24</a:t>
            </a:fld>
            <a:endParaRPr lang="en-US"/>
          </a:p>
        </p:txBody>
      </p:sp>
    </p:spTree>
    <p:extLst>
      <p:ext uri="{BB962C8B-B14F-4D97-AF65-F5344CB8AC3E}">
        <p14:creationId xmlns:p14="http://schemas.microsoft.com/office/powerpoint/2010/main" val="117294571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a:p>
            <a:endParaRPr lang="en-US" baseline="0" dirty="0" smtClean="0"/>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B9D202A8-361A-524A-9247-C166E158E4C0}" type="slidenum">
              <a:rPr lang="en-US" smtClean="0"/>
              <a:pPr/>
              <a:t>25</a:t>
            </a:fld>
            <a:endParaRPr lang="en-US"/>
          </a:p>
        </p:txBody>
      </p:sp>
    </p:spTree>
    <p:extLst>
      <p:ext uri="{BB962C8B-B14F-4D97-AF65-F5344CB8AC3E}">
        <p14:creationId xmlns:p14="http://schemas.microsoft.com/office/powerpoint/2010/main" val="18282944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B9D202A8-361A-524A-9247-C166E158E4C0}" type="slidenum">
              <a:rPr lang="en-US" smtClean="0"/>
              <a:pPr/>
              <a:t>26</a:t>
            </a:fld>
            <a:endParaRPr lang="en-US"/>
          </a:p>
        </p:txBody>
      </p:sp>
    </p:spTree>
    <p:extLst>
      <p:ext uri="{BB962C8B-B14F-4D97-AF65-F5344CB8AC3E}">
        <p14:creationId xmlns:p14="http://schemas.microsoft.com/office/powerpoint/2010/main" val="176784048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B9D202A8-361A-524A-9247-C166E158E4C0}" type="slidenum">
              <a:rPr lang="en-US" smtClean="0"/>
              <a:pPr/>
              <a:t>27</a:t>
            </a:fld>
            <a:endParaRPr lang="en-US"/>
          </a:p>
        </p:txBody>
      </p:sp>
    </p:spTree>
    <p:extLst>
      <p:ext uri="{BB962C8B-B14F-4D97-AF65-F5344CB8AC3E}">
        <p14:creationId xmlns:p14="http://schemas.microsoft.com/office/powerpoint/2010/main" val="122905387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B9D202A8-361A-524A-9247-C166E158E4C0}" type="slidenum">
              <a:rPr lang="en-US" smtClean="0"/>
              <a:pPr/>
              <a:t>28</a:t>
            </a:fld>
            <a:endParaRPr 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B9D202A8-361A-524A-9247-C166E158E4C0}" type="slidenum">
              <a:rPr lang="en-US" smtClean="0"/>
              <a:pPr/>
              <a:t>29</a:t>
            </a:fld>
            <a:endParaRPr lang="en-US"/>
          </a:p>
        </p:txBody>
      </p:sp>
    </p:spTree>
    <p:extLst>
      <p:ext uri="{BB962C8B-B14F-4D97-AF65-F5344CB8AC3E}">
        <p14:creationId xmlns:p14="http://schemas.microsoft.com/office/powerpoint/2010/main" val="9801194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B9D202A8-361A-524A-9247-C166E158E4C0}" type="slidenum">
              <a:rPr lang="en-US" smtClean="0"/>
              <a:pPr/>
              <a:t>3</a:t>
            </a:fld>
            <a:endParaRPr lang="en-US"/>
          </a:p>
        </p:txBody>
      </p:sp>
    </p:spTree>
    <p:extLst>
      <p:ext uri="{BB962C8B-B14F-4D97-AF65-F5344CB8AC3E}">
        <p14:creationId xmlns:p14="http://schemas.microsoft.com/office/powerpoint/2010/main" val="104248986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9D202A8-361A-524A-9247-C166E158E4C0}" type="slidenum">
              <a:rPr lang="en-US" smtClean="0"/>
              <a:pPr/>
              <a:t>30</a:t>
            </a:fld>
            <a:endParaRPr lang="en-US"/>
          </a:p>
        </p:txBody>
      </p:sp>
    </p:spTree>
    <p:extLst>
      <p:ext uri="{BB962C8B-B14F-4D97-AF65-F5344CB8AC3E}">
        <p14:creationId xmlns:p14="http://schemas.microsoft.com/office/powerpoint/2010/main" val="17616694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B9D202A8-361A-524A-9247-C166E158E4C0}" type="slidenum">
              <a:rPr lang="en-US" smtClean="0"/>
              <a:pPr/>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9D202A8-361A-524A-9247-C166E158E4C0}" type="slidenum">
              <a:rPr lang="en-US" smtClean="0"/>
              <a:pPr/>
              <a:t>5</a:t>
            </a:fld>
            <a:endParaRPr lang="en-US"/>
          </a:p>
        </p:txBody>
      </p:sp>
    </p:spTree>
    <p:extLst>
      <p:ext uri="{BB962C8B-B14F-4D97-AF65-F5344CB8AC3E}">
        <p14:creationId xmlns:p14="http://schemas.microsoft.com/office/powerpoint/2010/main" val="14037602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B9D202A8-361A-524A-9247-C166E158E4C0}" type="slidenum">
              <a:rPr lang="en-US" smtClean="0"/>
              <a:pPr/>
              <a:t>6</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95C4948-83FE-B347-814D-0219199E4D0A}" type="slidenum">
              <a:rPr lang="en-US" smtClean="0"/>
              <a:pPr/>
              <a:t>7</a:t>
            </a:fld>
            <a:endParaRPr lang="en-US"/>
          </a:p>
        </p:txBody>
      </p:sp>
    </p:spTree>
    <p:extLst>
      <p:ext uri="{BB962C8B-B14F-4D97-AF65-F5344CB8AC3E}">
        <p14:creationId xmlns:p14="http://schemas.microsoft.com/office/powerpoint/2010/main" val="6694541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B9D202A8-361A-524A-9247-C166E158E4C0}" type="slidenum">
              <a:rPr lang="en-US" smtClean="0"/>
              <a:pPr/>
              <a:t>8</a:t>
            </a:fld>
            <a:endParaRPr lang="en-US"/>
          </a:p>
        </p:txBody>
      </p:sp>
    </p:spTree>
    <p:extLst>
      <p:ext uri="{BB962C8B-B14F-4D97-AF65-F5344CB8AC3E}">
        <p14:creationId xmlns:p14="http://schemas.microsoft.com/office/powerpoint/2010/main" val="16224793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95C4948-83FE-B347-814D-0219199E4D0A}" type="slidenum">
              <a:rPr lang="en-US" smtClean="0"/>
              <a:pPr/>
              <a:t>9</a:t>
            </a:fld>
            <a:endParaRPr lang="en-US"/>
          </a:p>
        </p:txBody>
      </p:sp>
    </p:spTree>
    <p:extLst>
      <p:ext uri="{BB962C8B-B14F-4D97-AF65-F5344CB8AC3E}">
        <p14:creationId xmlns:p14="http://schemas.microsoft.com/office/powerpoint/2010/main" val="2410186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tif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tiff"/></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1395414"/>
            <a:ext cx="7772400" cy="1470025"/>
          </a:xfrm>
        </p:spPr>
        <p:txBody>
          <a:bodyPr/>
          <a:lstStyle>
            <a:lvl1pPr algn="l">
              <a:defRPr b="1">
                <a:solidFill>
                  <a:schemeClr val="accent2">
                    <a:lumMod val="75000"/>
                  </a:schemeClr>
                </a:solidFill>
              </a:defRPr>
            </a:lvl1pPr>
          </a:lstStyle>
          <a:p>
            <a:r>
              <a:rPr lang="en-US" dirty="0" smtClean="0"/>
              <a:t>Title Style</a:t>
            </a:r>
            <a:endParaRPr lang="en-US" dirty="0"/>
          </a:p>
        </p:txBody>
      </p:sp>
      <p:sp>
        <p:nvSpPr>
          <p:cNvPr id="3" name="Subtitle 2"/>
          <p:cNvSpPr>
            <a:spLocks noGrp="1"/>
          </p:cNvSpPr>
          <p:nvPr>
            <p:ph type="subTitle" idx="1" hasCustomPrompt="1"/>
          </p:nvPr>
        </p:nvSpPr>
        <p:spPr>
          <a:xfrm>
            <a:off x="1371600" y="3395781"/>
            <a:ext cx="6400800" cy="1752600"/>
          </a:xfrm>
        </p:spPr>
        <p:txBody>
          <a:bodyPr/>
          <a:lstStyle>
            <a:lvl1pPr marL="0" indent="0" algn="l">
              <a:buNone/>
              <a:defRPr>
                <a:solidFill>
                  <a:schemeClr val="tx1"/>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dirty="0" smtClean="0"/>
              <a:t>Name:</a:t>
            </a:r>
          </a:p>
          <a:p>
            <a:r>
              <a:rPr lang="en-US" dirty="0" smtClean="0"/>
              <a:t>Date:</a:t>
            </a:r>
            <a:endParaRPr lang="en-US" dirty="0"/>
          </a:p>
        </p:txBody>
      </p:sp>
      <p:sp>
        <p:nvSpPr>
          <p:cNvPr id="4" name="Rectangle 3"/>
          <p:cNvSpPr/>
          <p:nvPr/>
        </p:nvSpPr>
        <p:spPr>
          <a:xfrm>
            <a:off x="6756400" y="0"/>
            <a:ext cx="2387600" cy="1003300"/>
          </a:xfrm>
          <a:prstGeom prst="rect">
            <a:avLst/>
          </a:prstGeom>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sz="1350"/>
          </a:p>
        </p:txBody>
      </p:sp>
      <p:pic>
        <p:nvPicPr>
          <p:cNvPr id="8" name="Picture 7"/>
          <p:cNvPicPr>
            <a:picLocks noChangeAspect="1"/>
          </p:cNvPicPr>
          <p:nvPr/>
        </p:nvPicPr>
        <p:blipFill>
          <a:blip r:embed="rId3"/>
          <a:stretch>
            <a:fillRect/>
          </a:stretch>
        </p:blipFill>
        <p:spPr>
          <a:xfrm>
            <a:off x="8267700" y="0"/>
            <a:ext cx="876300" cy="876300"/>
          </a:xfrm>
          <a:prstGeom prst="rect">
            <a:avLst/>
          </a:prstGeom>
        </p:spPr>
      </p:pic>
    </p:spTree>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blipFill rotWithShape="1">
          <a:blip r:embed="rId2"/>
          <a:stretch>
            <a:fillRect/>
          </a:stretch>
        </a:blipFill>
        <a:effectLst/>
      </p:bgPr>
    </p:bg>
    <p:spTree>
      <p:nvGrpSpPr>
        <p:cNvPr id="1" name=""/>
        <p:cNvGrpSpPr/>
        <p:nvPr/>
      </p:nvGrpSpPr>
      <p:grpSpPr>
        <a:xfrm>
          <a:off x="0" y="0"/>
          <a:ext cx="0" cy="0"/>
          <a:chOff x="0" y="0"/>
          <a:chExt cx="0" cy="0"/>
        </a:xfrm>
      </p:grpSpPr>
      <p:sp>
        <p:nvSpPr>
          <p:cNvPr id="4" name="Rectangle 3"/>
          <p:cNvSpPr/>
          <p:nvPr/>
        </p:nvSpPr>
        <p:spPr>
          <a:xfrm>
            <a:off x="7531100" y="0"/>
            <a:ext cx="1612900" cy="723900"/>
          </a:xfrm>
          <a:prstGeom prst="rect">
            <a:avLst/>
          </a:prstGeom>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sz="1350"/>
          </a:p>
        </p:txBody>
      </p:sp>
      <p:pic>
        <p:nvPicPr>
          <p:cNvPr id="9" name="Picture 8"/>
          <p:cNvPicPr>
            <a:picLocks noChangeAspect="1"/>
          </p:cNvPicPr>
          <p:nvPr/>
        </p:nvPicPr>
        <p:blipFill>
          <a:blip r:embed="rId3"/>
          <a:stretch>
            <a:fillRect/>
          </a:stretch>
        </p:blipFill>
        <p:spPr>
          <a:xfrm>
            <a:off x="7404101" y="170913"/>
            <a:ext cx="1612900" cy="509077"/>
          </a:xfrm>
          <a:prstGeom prst="rect">
            <a:avLst/>
          </a:prstGeom>
        </p:spPr>
      </p:pic>
      <p:sp>
        <p:nvSpPr>
          <p:cNvPr id="2" name="Title 1"/>
          <p:cNvSpPr>
            <a:spLocks noGrp="1"/>
          </p:cNvSpPr>
          <p:nvPr>
            <p:ph type="title" hasCustomPrompt="1"/>
          </p:nvPr>
        </p:nvSpPr>
        <p:spPr>
          <a:xfrm>
            <a:off x="457200" y="274638"/>
            <a:ext cx="8229600" cy="630750"/>
          </a:xfrm>
        </p:spPr>
        <p:txBody>
          <a:bodyPr>
            <a:noAutofit/>
          </a:bodyPr>
          <a:lstStyle>
            <a:lvl1pPr algn="l">
              <a:defRPr sz="2400" b="1">
                <a:solidFill>
                  <a:schemeClr val="accent2">
                    <a:lumMod val="75000"/>
                  </a:schemeClr>
                </a:solidFill>
                <a:latin typeface="Gill Sans"/>
                <a:cs typeface="Gill Sans"/>
              </a:defRPr>
            </a:lvl1pPr>
          </a:lstStyle>
          <a:p>
            <a:r>
              <a:rPr lang="en-US" dirty="0" smtClean="0"/>
              <a:t>Title Style</a:t>
            </a:r>
            <a:endParaRPr lang="en-US" dirty="0"/>
          </a:p>
        </p:txBody>
      </p:sp>
      <p:sp>
        <p:nvSpPr>
          <p:cNvPr id="3" name="Content Placeholder 2"/>
          <p:cNvSpPr>
            <a:spLocks noGrp="1"/>
          </p:cNvSpPr>
          <p:nvPr>
            <p:ph idx="1" hasCustomPrompt="1"/>
          </p:nvPr>
        </p:nvSpPr>
        <p:spPr>
          <a:xfrm>
            <a:off x="457200" y="1056287"/>
            <a:ext cx="8229600" cy="5069877"/>
          </a:xfrm>
        </p:spPr>
        <p:txBody>
          <a:bodyPr/>
          <a:lstStyle>
            <a:lvl1pPr marL="257175" indent="-257175">
              <a:buClr>
                <a:srgbClr val="CC9933"/>
              </a:buClr>
              <a:buFont typeface="Wingdings" charset="2"/>
              <a:buChar char="Ø"/>
              <a:defRPr sz="1800">
                <a:latin typeface="Palatino"/>
                <a:cs typeface="Palatino"/>
              </a:defRPr>
            </a:lvl1pPr>
            <a:lvl2pPr marL="557213" indent="-214313">
              <a:buClr>
                <a:schemeClr val="accent3">
                  <a:lumMod val="50000"/>
                </a:schemeClr>
              </a:buClr>
              <a:buSzPct val="80000"/>
              <a:buFont typeface="Wingdings" charset="2"/>
              <a:buChar char="q"/>
              <a:defRPr sz="1650">
                <a:latin typeface="Palatino"/>
                <a:cs typeface="Palatino"/>
              </a:defRPr>
            </a:lvl2pPr>
            <a:lvl3pPr>
              <a:buClr>
                <a:srgbClr val="CC9933"/>
              </a:buClr>
              <a:buSzPct val="120000"/>
              <a:defRPr sz="1500">
                <a:latin typeface="Palatino"/>
                <a:cs typeface="Palatino"/>
              </a:defRPr>
            </a:lvl3pPr>
            <a:lvl4pPr marL="1200150" indent="-171450">
              <a:buClr>
                <a:schemeClr val="accent3">
                  <a:lumMod val="50000"/>
                </a:schemeClr>
              </a:buClr>
              <a:buSzPct val="80000"/>
              <a:buFont typeface="Wingdings" charset="2"/>
              <a:buChar char="§"/>
              <a:defRPr>
                <a:latin typeface="Palatino"/>
                <a:cs typeface="Palatino"/>
              </a:defRPr>
            </a:lvl4pPr>
            <a:lvl5pPr marL="1543050" indent="-171450">
              <a:buClr>
                <a:srgbClr val="CC9933"/>
              </a:buClr>
              <a:buSzPct val="60000"/>
              <a:buFont typeface="Courier New"/>
              <a:buChar char="o"/>
              <a:defRPr>
                <a:latin typeface="Palatino"/>
                <a:cs typeface="Palatino"/>
              </a:defRPr>
            </a:lvl5pPr>
          </a:lstStyle>
          <a:p>
            <a:pPr lvl="0"/>
            <a:r>
              <a:rPr lang="en-US" dirty="0" smtClean="0"/>
              <a:t>First level</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Date Placeholder 4"/>
          <p:cNvSpPr>
            <a:spLocks noGrp="1"/>
          </p:cNvSpPr>
          <p:nvPr>
            <p:ph type="dt" sz="half" idx="10"/>
          </p:nvPr>
        </p:nvSpPr>
        <p:spPr/>
        <p:txBody>
          <a:bodyPr/>
          <a:lstStyle>
            <a:lvl1pPr>
              <a:defRPr>
                <a:solidFill>
                  <a:srgbClr val="000000"/>
                </a:solidFill>
              </a:defRPr>
            </a:lvl1pPr>
          </a:lstStyle>
          <a:p>
            <a:fld id="{BB5AA218-7661-ED41-9BC3-F6E6D4A0AA55}" type="datetime1">
              <a:rPr lang="en-US" smtClean="0"/>
              <a:pPr/>
              <a:t>3/23/17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lvl1pPr>
              <a:defRPr sz="1200" b="1">
                <a:solidFill>
                  <a:schemeClr val="tx1"/>
                </a:solidFill>
              </a:defRPr>
            </a:lvl1pPr>
          </a:lstStyle>
          <a:p>
            <a:fld id="{48F63A3B-78C7-47BE-AE5E-E10140E04643}" type="slidenum">
              <a:rPr lang="en-US" smtClean="0"/>
              <a:pPr/>
              <a:t>‹#›</a:t>
            </a:fld>
            <a:endParaRPr lang="en-US" dirty="0"/>
          </a:p>
        </p:txBody>
      </p:sp>
    </p:spTree>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2"/>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457200" y="6356352"/>
            <a:ext cx="21336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EEBCEB67-EAD4-AD4A-9C7A-6B52E927BFE5}" type="datetime1">
              <a:rPr lang="en-US" smtClean="0"/>
              <a:pPr/>
              <a:t>3/23/17</a:t>
            </a:fld>
            <a:endParaRPr lang="en-US" dirty="0"/>
          </a:p>
        </p:txBody>
      </p:sp>
      <p:sp>
        <p:nvSpPr>
          <p:cNvPr id="5" name="Footer Placeholder 4"/>
          <p:cNvSpPr>
            <a:spLocks noGrp="1"/>
          </p:cNvSpPr>
          <p:nvPr>
            <p:ph type="ftr" sz="quarter" idx="3"/>
          </p:nvPr>
        </p:nvSpPr>
        <p:spPr>
          <a:xfrm>
            <a:off x="3124200" y="6356352"/>
            <a:ext cx="28956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2"/>
            <a:ext cx="21336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48F63A3B-78C7-47BE-AE5E-E10140E04643}" type="slidenum">
              <a:rPr lang="en-US" smtClean="0"/>
              <a:pPr/>
              <a:t>‹#›</a:t>
            </a:fld>
            <a:endParaRPr lang="en-US" dirty="0"/>
          </a:p>
        </p:txBody>
      </p:sp>
    </p:spTree>
    <p:extLst>
      <p:ext uri="{BB962C8B-B14F-4D97-AF65-F5344CB8AC3E}">
        <p14:creationId xmlns:p14="http://schemas.microsoft.com/office/powerpoint/2010/main" val="570059789"/>
      </p:ext>
    </p:extLst>
  </p:cSld>
  <p:clrMap bg1="lt1" tx1="dk1" bg2="lt2" tx2="dk2" accent1="accent1" accent2="accent2" accent3="accent3" accent4="accent4" accent5="accent5" accent6="accent6" hlink="hlink" folHlink="folHlink"/>
  <p:sldLayoutIdLst>
    <p:sldLayoutId id="2147483661" r:id="rId1"/>
    <p:sldLayoutId id="2147483662" r:id="rId2"/>
  </p:sldLayoutIdLst>
  <p:timing>
    <p:tnLst>
      <p:par>
        <p:cTn id="1" dur="indefinite" restart="never" nodeType="tmRoot"/>
      </p:par>
    </p:tnLst>
  </p:timing>
  <p:hf hdr="0" ftr="0"/>
  <p:txStyles>
    <p:titleStyle>
      <a:lvl1pPr algn="ctr" defTabSz="342900" rtl="0" eaLnBrk="1" latinLnBrk="0" hangingPunct="1">
        <a:spcBef>
          <a:spcPct val="0"/>
        </a:spcBef>
        <a:buNone/>
        <a:defRPr sz="3300" kern="1200">
          <a:solidFill>
            <a:schemeClr val="tx1"/>
          </a:solidFill>
          <a:latin typeface="+mj-lt"/>
          <a:ea typeface="+mj-ea"/>
          <a:cs typeface="+mj-cs"/>
        </a:defRPr>
      </a:lvl1pPr>
    </p:titleStyle>
    <p:bodyStyle>
      <a:lvl1pPr marL="257175" indent="-257175" algn="l" defTabSz="342900" rtl="0" eaLnBrk="1" latinLnBrk="0" hangingPunct="1">
        <a:spcBef>
          <a:spcPct val="20000"/>
        </a:spcBef>
        <a:buFont typeface="Arial"/>
        <a:buChar char="•"/>
        <a:defRPr sz="2400" kern="1200">
          <a:solidFill>
            <a:schemeClr val="tx1"/>
          </a:solidFill>
          <a:latin typeface="+mn-lt"/>
          <a:ea typeface="+mn-ea"/>
          <a:cs typeface="+mn-cs"/>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4.jpeg"/><Relationship Id="rId4" Type="http://schemas.openxmlformats.org/officeDocument/2006/relationships/chart" Target="../charts/chart2.xml"/><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1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19.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20.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2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5.jpe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chart" Target="../charts/chart1.xml"/><Relationship Id="rId4" Type="http://schemas.openxmlformats.org/officeDocument/2006/relationships/image" Target="../media/image8.jpeg"/><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image" Target="../media/image11.jpg"/><Relationship Id="rId4" Type="http://schemas.openxmlformats.org/officeDocument/2006/relationships/image" Target="../media/image12.jpg"/><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Reliable Multicast For RTM</a:t>
            </a:r>
            <a:endParaRPr lang="en-US" dirty="0"/>
          </a:p>
        </p:txBody>
      </p:sp>
      <p:sp>
        <p:nvSpPr>
          <p:cNvPr id="3" name="Subtitle 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96659453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Multicast Performance</a:t>
            </a:r>
            <a:endParaRPr lang="en-US" dirty="0"/>
          </a:p>
        </p:txBody>
      </p:sp>
      <p:sp>
        <p:nvSpPr>
          <p:cNvPr id="3" name="Content Placeholder 2"/>
          <p:cNvSpPr>
            <a:spLocks noGrp="1"/>
          </p:cNvSpPr>
          <p:nvPr>
            <p:ph idx="1"/>
          </p:nvPr>
        </p:nvSpPr>
        <p:spPr/>
        <p:txBody>
          <a:bodyPr>
            <a:normAutofit/>
          </a:bodyPr>
          <a:lstStyle/>
          <a:p>
            <a:r>
              <a:rPr lang="en-US" dirty="0" smtClean="0"/>
              <a:t>Fan-in Model Case Setup (many-to-one)</a:t>
            </a:r>
            <a:endParaRPr lang="en-US" dirty="0"/>
          </a:p>
          <a:p>
            <a:pPr lvl="1"/>
            <a:r>
              <a:rPr lang="en-US" dirty="0"/>
              <a:t>Sender and receiver run </a:t>
            </a:r>
            <a:r>
              <a:rPr lang="en-US" dirty="0" smtClean="0"/>
              <a:t>on two </a:t>
            </a:r>
            <a:r>
              <a:rPr lang="en-US" dirty="0"/>
              <a:t>different </a:t>
            </a:r>
            <a:r>
              <a:rPr lang="en-US" dirty="0" smtClean="0"/>
              <a:t>machines (</a:t>
            </a:r>
            <a:r>
              <a:rPr lang="en-US" dirty="0"/>
              <a:t>H</a:t>
            </a:r>
            <a:r>
              <a:rPr lang="en-US" dirty="0" smtClean="0"/>
              <a:t>uawei S1 and S2).</a:t>
            </a:r>
            <a:endParaRPr lang="en-US" dirty="0"/>
          </a:p>
          <a:p>
            <a:pPr lvl="1"/>
            <a:r>
              <a:rPr lang="en-US" dirty="0" smtClean="0"/>
              <a:t>Multiple message </a:t>
            </a:r>
            <a:r>
              <a:rPr lang="en-US" dirty="0"/>
              <a:t>generation </a:t>
            </a:r>
            <a:r>
              <a:rPr lang="en-US" dirty="0" smtClean="0"/>
              <a:t>goroutines and one sending goroutine on sender side, and one receiving goroutine on receiver side. </a:t>
            </a:r>
          </a:p>
          <a:p>
            <a:pPr lvl="2"/>
            <a:r>
              <a:rPr lang="en-US" dirty="0" smtClean="0"/>
              <a:t>Each message generation goroutine generates </a:t>
            </a:r>
            <a:r>
              <a:rPr lang="en-US" dirty="0"/>
              <a:t>signal </a:t>
            </a:r>
            <a:r>
              <a:rPr lang="en-US" dirty="0" smtClean="0"/>
              <a:t>to sending </a:t>
            </a:r>
            <a:r>
              <a:rPr lang="en-US" dirty="0"/>
              <a:t>goroutine every 5ms </a:t>
            </a:r>
            <a:r>
              <a:rPr lang="en-US" dirty="0" smtClean="0"/>
              <a:t>which triggers the sending goroutine sending a </a:t>
            </a:r>
            <a:r>
              <a:rPr lang="en-US" dirty="0"/>
              <a:t>1000bytes message. </a:t>
            </a:r>
          </a:p>
          <a:p>
            <a:pPr lvl="2"/>
            <a:r>
              <a:rPr lang="en-US" dirty="0" smtClean="0"/>
              <a:t>Only one socket connection between sender and receiver, which is handled by the sending goroutine at the sender side and receiving goroutine at the receiver side.</a:t>
            </a:r>
            <a:endParaRPr lang="en-US" dirty="0"/>
          </a:p>
        </p:txBody>
      </p:sp>
      <p:sp>
        <p:nvSpPr>
          <p:cNvPr id="4" name="Date Placeholder 3"/>
          <p:cNvSpPr>
            <a:spLocks noGrp="1"/>
          </p:cNvSpPr>
          <p:nvPr>
            <p:ph type="dt" sz="half" idx="10"/>
          </p:nvPr>
        </p:nvSpPr>
        <p:spPr/>
        <p:txBody>
          <a:bodyPr/>
          <a:lstStyle/>
          <a:p>
            <a:fld id="{957D3E7D-95F9-6E4E-BDE8-FE065985F750}" type="datetime1">
              <a:rPr lang="en-US" smtClean="0"/>
              <a:pPr/>
              <a:t>3/23/17</a:t>
            </a:fld>
            <a:endParaRPr lang="en-US" dirty="0"/>
          </a:p>
        </p:txBody>
      </p:sp>
      <p:sp>
        <p:nvSpPr>
          <p:cNvPr id="6" name="Slide Number Placeholder 5"/>
          <p:cNvSpPr>
            <a:spLocks noGrp="1"/>
          </p:cNvSpPr>
          <p:nvPr>
            <p:ph type="sldNum" sz="quarter" idx="12"/>
          </p:nvPr>
        </p:nvSpPr>
        <p:spPr/>
        <p:txBody>
          <a:bodyPr/>
          <a:lstStyle/>
          <a:p>
            <a:fld id="{20E9FC0C-25CF-334A-B910-44A385CE0D1A}" type="slidenum">
              <a:rPr lang="en-US" smtClean="0"/>
              <a:pPr/>
              <a:t>10</a:t>
            </a:fld>
            <a:endParaRPr lang="en-US" dirty="0"/>
          </a:p>
        </p:txBody>
      </p:sp>
      <p:pic>
        <p:nvPicPr>
          <p:cNvPr id="5" name="Picture 4"/>
          <p:cNvPicPr>
            <a:picLocks noChangeAspect="1"/>
          </p:cNvPicPr>
          <p:nvPr/>
        </p:nvPicPr>
        <p:blipFill>
          <a:blip r:embed="rId3"/>
          <a:stretch>
            <a:fillRect/>
          </a:stretch>
        </p:blipFill>
        <p:spPr>
          <a:xfrm>
            <a:off x="2447464" y="4000178"/>
            <a:ext cx="4495800" cy="2173136"/>
          </a:xfrm>
          <a:prstGeom prst="rect">
            <a:avLst/>
          </a:prstGeom>
        </p:spPr>
      </p:pic>
    </p:spTree>
    <p:extLst>
      <p:ext uri="{BB962C8B-B14F-4D97-AF65-F5344CB8AC3E}">
        <p14:creationId xmlns:p14="http://schemas.microsoft.com/office/powerpoint/2010/main" val="84823206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2277" y="2812916"/>
            <a:ext cx="4266695" cy="3511684"/>
          </a:xfrm>
          <a:prstGeom prst="rect">
            <a:avLst/>
          </a:prstGeom>
        </p:spPr>
      </p:pic>
      <p:sp>
        <p:nvSpPr>
          <p:cNvPr id="2" name="Title 1"/>
          <p:cNvSpPr>
            <a:spLocks noGrp="1"/>
          </p:cNvSpPr>
          <p:nvPr>
            <p:ph type="title"/>
          </p:nvPr>
        </p:nvSpPr>
        <p:spPr/>
        <p:txBody>
          <a:bodyPr/>
          <a:lstStyle/>
          <a:p>
            <a:r>
              <a:rPr lang="en-US" dirty="0" smtClean="0"/>
              <a:t>Multicast Performance</a:t>
            </a:r>
            <a:endParaRPr lang="en-US" dirty="0"/>
          </a:p>
        </p:txBody>
      </p:sp>
      <p:sp>
        <p:nvSpPr>
          <p:cNvPr id="3" name="Content Placeholder 2"/>
          <p:cNvSpPr>
            <a:spLocks noGrp="1"/>
          </p:cNvSpPr>
          <p:nvPr>
            <p:ph idx="1"/>
          </p:nvPr>
        </p:nvSpPr>
        <p:spPr/>
        <p:txBody>
          <a:bodyPr/>
          <a:lstStyle/>
          <a:p>
            <a:r>
              <a:rPr lang="en-US" dirty="0" smtClean="0"/>
              <a:t>Fan-in Model Case Results</a:t>
            </a:r>
          </a:p>
          <a:p>
            <a:pPr lvl="1"/>
            <a:r>
              <a:rPr lang="en-US" dirty="0" smtClean="0"/>
              <a:t>Latency: for different level of concurrency (in terms of number of message generation goroutines), multicast has slightly higher latency than UDP, and lower latency than TCP.</a:t>
            </a:r>
          </a:p>
          <a:p>
            <a:pPr lvl="1"/>
            <a:r>
              <a:rPr lang="en-US" dirty="0" smtClean="0"/>
              <a:t>CPU utilization: for all cases, CPU utilization of multicast is higher than TCP, for most cases (except for 512), multicast has higher CPU utilization than UDP, though not by a lot.</a:t>
            </a:r>
          </a:p>
          <a:p>
            <a:pPr lvl="1"/>
            <a:endParaRPr lang="en-US" dirty="0"/>
          </a:p>
        </p:txBody>
      </p:sp>
      <p:graphicFrame>
        <p:nvGraphicFramePr>
          <p:cNvPr id="5" name="Chart 4"/>
          <p:cNvGraphicFramePr/>
          <p:nvPr>
            <p:extLst>
              <p:ext uri="{D42A27DB-BD31-4B8C-83A1-F6EECF244321}">
                <p14:modId xmlns:p14="http://schemas.microsoft.com/office/powerpoint/2010/main" val="112725373"/>
              </p:ext>
            </p:extLst>
          </p:nvPr>
        </p:nvGraphicFramePr>
        <p:xfrm>
          <a:off x="4461773" y="2980467"/>
          <a:ext cx="4148827" cy="3174683"/>
        </p:xfrm>
        <a:graphic>
          <a:graphicData uri="http://schemas.openxmlformats.org/drawingml/2006/chart">
            <c:chart xmlns:c="http://schemas.openxmlformats.org/drawingml/2006/chart" xmlns:r="http://schemas.openxmlformats.org/officeDocument/2006/relationships" r:id="rId4"/>
          </a:graphicData>
        </a:graphic>
      </p:graphicFrame>
      <p:sp>
        <p:nvSpPr>
          <p:cNvPr id="6" name="Date Placeholder 5"/>
          <p:cNvSpPr>
            <a:spLocks noGrp="1"/>
          </p:cNvSpPr>
          <p:nvPr>
            <p:ph type="dt" sz="half" idx="10"/>
          </p:nvPr>
        </p:nvSpPr>
        <p:spPr/>
        <p:txBody>
          <a:bodyPr/>
          <a:lstStyle/>
          <a:p>
            <a:fld id="{A336C1DE-E951-6049-AE13-41DE1D91F965}" type="datetime1">
              <a:rPr lang="en-US" smtClean="0"/>
              <a:pPr/>
              <a:t>3/23/17</a:t>
            </a:fld>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pPr/>
              <a:t>11</a:t>
            </a:fld>
            <a:endParaRPr lang="en-US" dirty="0"/>
          </a:p>
        </p:txBody>
      </p:sp>
    </p:spTree>
    <p:extLst>
      <p:ext uri="{BB962C8B-B14F-4D97-AF65-F5344CB8AC3E}">
        <p14:creationId xmlns:p14="http://schemas.microsoft.com/office/powerpoint/2010/main" val="123990128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Multicast Performance</a:t>
            </a:r>
            <a:endParaRPr lang="en-US" dirty="0"/>
          </a:p>
        </p:txBody>
      </p:sp>
      <p:sp>
        <p:nvSpPr>
          <p:cNvPr id="3" name="Content Placeholder 2"/>
          <p:cNvSpPr>
            <a:spLocks noGrp="1"/>
          </p:cNvSpPr>
          <p:nvPr>
            <p:ph idx="1"/>
          </p:nvPr>
        </p:nvSpPr>
        <p:spPr/>
        <p:txBody>
          <a:bodyPr>
            <a:normAutofit lnSpcReduction="10000"/>
          </a:bodyPr>
          <a:lstStyle/>
          <a:p>
            <a:r>
              <a:rPr lang="en-US" dirty="0" smtClean="0"/>
              <a:t>Conclusion About Multicast Performance</a:t>
            </a:r>
          </a:p>
          <a:p>
            <a:pPr lvl="1"/>
            <a:r>
              <a:rPr lang="en-US" dirty="0"/>
              <a:t>For fan-in model </a:t>
            </a:r>
            <a:r>
              <a:rPr lang="en-US" dirty="0" smtClean="0"/>
              <a:t>(i.e., many-to-one or one-to-one), UDP multicast has slightly higher latency than UDP but lower latency than TCP. Multicast </a:t>
            </a:r>
            <a:r>
              <a:rPr lang="en-US" dirty="0"/>
              <a:t>has </a:t>
            </a:r>
            <a:r>
              <a:rPr lang="en-US" dirty="0" smtClean="0"/>
              <a:t>typically slightly higher </a:t>
            </a:r>
            <a:r>
              <a:rPr lang="en-US" dirty="0"/>
              <a:t>CPU utilization than TCP and UDP</a:t>
            </a:r>
            <a:r>
              <a:rPr lang="en-US" dirty="0" smtClean="0"/>
              <a:t>.</a:t>
            </a:r>
          </a:p>
          <a:p>
            <a:pPr lvl="2"/>
            <a:r>
              <a:rPr lang="en-US" dirty="0" smtClean="0"/>
              <a:t>This is not a primary candidate for multicast, i.e., only one connection, but even in that scenario multicast does not do much worse, latency-wise, than unicast</a:t>
            </a:r>
            <a:endParaRPr lang="en-US" dirty="0"/>
          </a:p>
          <a:p>
            <a:pPr lvl="1"/>
            <a:r>
              <a:rPr lang="en-US" dirty="0" smtClean="0"/>
              <a:t>For fan-out model (i.e., one-to-many which is common in pub-sub system), the overall CPU utilization for multicast is dramatically lower, since it only needs to send each message once. The latency of multicast is lower than TCP and UDP. </a:t>
            </a:r>
          </a:p>
          <a:p>
            <a:pPr lvl="2"/>
            <a:r>
              <a:rPr lang="en-US" dirty="0" smtClean="0"/>
              <a:t>This is the primary scenario where multicast is beneficial</a:t>
            </a:r>
          </a:p>
          <a:p>
            <a:pPr lvl="2"/>
            <a:r>
              <a:rPr lang="en-US" dirty="0" smtClean="0"/>
              <a:t>Multicast offloads copy and sending to multiple destinations from sender to network.</a:t>
            </a:r>
          </a:p>
          <a:p>
            <a:endParaRPr lang="en-US" dirty="0" smtClean="0"/>
          </a:p>
          <a:p>
            <a:r>
              <a:rPr lang="en-US" dirty="0" smtClean="0"/>
              <a:t>Drawbacks of Multicast</a:t>
            </a:r>
          </a:p>
          <a:p>
            <a:pPr lvl="1"/>
            <a:r>
              <a:rPr lang="en-US" dirty="0" smtClean="0"/>
              <a:t>It requires network support of multicast. Need to have control over that network capability to ensure support for RTM multicast solution</a:t>
            </a:r>
          </a:p>
          <a:p>
            <a:pPr lvl="1"/>
            <a:r>
              <a:rPr lang="en-US" dirty="0" smtClean="0"/>
              <a:t>The transmission (network) paths of multicast packets can be different from unicast. That means different propagation delay and forwarding delays (this is not present in our experiments, since sender and receiver are only one-hop away from each other).</a:t>
            </a:r>
          </a:p>
        </p:txBody>
      </p:sp>
      <p:sp>
        <p:nvSpPr>
          <p:cNvPr id="4" name="Date Placeholder 3"/>
          <p:cNvSpPr>
            <a:spLocks noGrp="1"/>
          </p:cNvSpPr>
          <p:nvPr>
            <p:ph type="dt" sz="half" idx="10"/>
          </p:nvPr>
        </p:nvSpPr>
        <p:spPr/>
        <p:txBody>
          <a:bodyPr/>
          <a:lstStyle/>
          <a:p>
            <a:fld id="{C53CC628-5259-B744-BC41-705D93259C32}" type="datetime1">
              <a:rPr lang="en-US" smtClean="0"/>
              <a:pPr/>
              <a:t>3/23/17</a:t>
            </a:fld>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pPr/>
              <a:t>12</a:t>
            </a:fld>
            <a:endParaRPr lang="en-US" dirty="0"/>
          </a:p>
        </p:txBody>
      </p:sp>
    </p:spTree>
    <p:extLst>
      <p:ext uri="{BB962C8B-B14F-4D97-AF65-F5344CB8AC3E}">
        <p14:creationId xmlns:p14="http://schemas.microsoft.com/office/powerpoint/2010/main" val="159965566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idx="1"/>
          </p:nvPr>
        </p:nvSpPr>
        <p:spPr/>
        <p:txBody>
          <a:bodyPr>
            <a:normAutofit/>
          </a:bodyPr>
          <a:lstStyle/>
          <a:p>
            <a:r>
              <a:rPr lang="en-US" dirty="0" smtClean="0"/>
              <a:t>New Transport Protocol for RTM</a:t>
            </a:r>
          </a:p>
          <a:p>
            <a:pPr lvl="1"/>
            <a:r>
              <a:rPr lang="en-US" dirty="0" smtClean="0"/>
              <a:t>Motivation and Design goals</a:t>
            </a:r>
          </a:p>
          <a:p>
            <a:endParaRPr lang="en-US" dirty="0" smtClean="0"/>
          </a:p>
          <a:p>
            <a:r>
              <a:rPr lang="en-US" dirty="0" smtClean="0"/>
              <a:t>Multicast Performance</a:t>
            </a:r>
          </a:p>
          <a:p>
            <a:pPr lvl="1"/>
            <a:r>
              <a:rPr lang="en-US" dirty="0" smtClean="0"/>
              <a:t>One-to-one connection Case</a:t>
            </a:r>
          </a:p>
          <a:p>
            <a:pPr lvl="1"/>
            <a:r>
              <a:rPr lang="en-US" dirty="0" smtClean="0"/>
              <a:t>Fan-out model Case</a:t>
            </a:r>
          </a:p>
          <a:p>
            <a:pPr lvl="1"/>
            <a:r>
              <a:rPr lang="en-US" dirty="0" smtClean="0"/>
              <a:t>Fan-in model Case</a:t>
            </a:r>
          </a:p>
          <a:p>
            <a:endParaRPr lang="en-US" dirty="0" smtClean="0"/>
          </a:p>
          <a:p>
            <a:r>
              <a:rPr lang="en-US" b="1" dirty="0" smtClean="0"/>
              <a:t>Reliable UDP Multicast (RM-UDP) Solution</a:t>
            </a:r>
          </a:p>
          <a:p>
            <a:pPr lvl="1"/>
            <a:r>
              <a:rPr lang="en-US" b="1" dirty="0"/>
              <a:t>Current NSQ Design</a:t>
            </a:r>
          </a:p>
          <a:p>
            <a:pPr lvl="1"/>
            <a:r>
              <a:rPr lang="en-US" b="1" dirty="0" smtClean="0"/>
              <a:t>Design </a:t>
            </a:r>
            <a:r>
              <a:rPr lang="en-US" b="1" dirty="0"/>
              <a:t>Assumptions and Considerations</a:t>
            </a:r>
          </a:p>
          <a:p>
            <a:endParaRPr lang="en-US" dirty="0" smtClean="0"/>
          </a:p>
          <a:p>
            <a:r>
              <a:rPr lang="en-US" dirty="0" smtClean="0"/>
              <a:t>Design of RM-UDP</a:t>
            </a:r>
          </a:p>
          <a:p>
            <a:pPr lvl="1"/>
            <a:r>
              <a:rPr lang="en-US" sz="1600" dirty="0" err="1"/>
              <a:t>NSQd</a:t>
            </a:r>
            <a:r>
              <a:rPr lang="en-US" sz="1600" dirty="0"/>
              <a:t> address management and lookup </a:t>
            </a:r>
          </a:p>
          <a:p>
            <a:pPr lvl="1"/>
            <a:r>
              <a:rPr lang="en-US" dirty="0" err="1" smtClean="0"/>
              <a:t>NSQd</a:t>
            </a:r>
            <a:r>
              <a:rPr lang="en-US" dirty="0" smtClean="0"/>
              <a:t> and Consumer communication</a:t>
            </a:r>
          </a:p>
          <a:p>
            <a:endParaRPr lang="en-US" dirty="0" smtClean="0"/>
          </a:p>
        </p:txBody>
      </p:sp>
      <p:sp>
        <p:nvSpPr>
          <p:cNvPr id="4" name="Date Placeholder 3"/>
          <p:cNvSpPr>
            <a:spLocks noGrp="1"/>
          </p:cNvSpPr>
          <p:nvPr>
            <p:ph type="dt" sz="half" idx="10"/>
          </p:nvPr>
        </p:nvSpPr>
        <p:spPr/>
        <p:txBody>
          <a:bodyPr/>
          <a:lstStyle/>
          <a:p>
            <a:fld id="{88F036E4-C37E-0141-B338-F72F8CF5388B}" type="datetime1">
              <a:rPr lang="en-US" smtClean="0"/>
              <a:pPr/>
              <a:t>3/23/17</a:t>
            </a:fld>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pPr/>
              <a:t>13</a:t>
            </a:fld>
            <a:endParaRPr lang="en-US" dirty="0"/>
          </a:p>
        </p:txBody>
      </p:sp>
    </p:spTree>
    <p:extLst>
      <p:ext uri="{BB962C8B-B14F-4D97-AF65-F5344CB8AC3E}">
        <p14:creationId xmlns:p14="http://schemas.microsoft.com/office/powerpoint/2010/main" val="130834775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https://documents.lucidchart.com/documents/8c275912-7948-44a9-b339-eb52b531551e/pages/0_0?a=2951&amp;x=-23&amp;y=351&amp;w=1386&amp;h=743&amp;store=1&amp;accept=image%2F*&amp;auth=LCA%204eefcf8eeaf3d154bbfd78211ef0c365575346b5-ts%3D148159609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4400" y="2438400"/>
            <a:ext cx="7391400" cy="3958663"/>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altLang="zh-CN" dirty="0" smtClean="0"/>
              <a:t>Current NSQ Design</a:t>
            </a:r>
            <a:endParaRPr lang="en-US" dirty="0"/>
          </a:p>
        </p:txBody>
      </p:sp>
      <p:sp>
        <p:nvSpPr>
          <p:cNvPr id="3" name="Content Placeholder 2"/>
          <p:cNvSpPr>
            <a:spLocks noGrp="1"/>
          </p:cNvSpPr>
          <p:nvPr>
            <p:ph idx="1"/>
          </p:nvPr>
        </p:nvSpPr>
        <p:spPr>
          <a:xfrm>
            <a:off x="457200" y="1056287"/>
            <a:ext cx="8229600" cy="1610713"/>
          </a:xfrm>
        </p:spPr>
        <p:txBody>
          <a:bodyPr>
            <a:normAutofit/>
          </a:bodyPr>
          <a:lstStyle/>
          <a:p>
            <a:r>
              <a:rPr lang="en-US" altLang="zh-CN" dirty="0" err="1" smtClean="0"/>
              <a:t>NSQd</a:t>
            </a:r>
            <a:r>
              <a:rPr lang="en-US" altLang="zh-CN" dirty="0" smtClean="0"/>
              <a:t> Address Management and Lookup</a:t>
            </a:r>
          </a:p>
          <a:p>
            <a:pPr lvl="1"/>
            <a:r>
              <a:rPr lang="en-US" dirty="0" smtClean="0"/>
              <a:t>1. </a:t>
            </a:r>
            <a:r>
              <a:rPr lang="en-US" dirty="0" err="1" smtClean="0"/>
              <a:t>NSQd</a:t>
            </a:r>
            <a:r>
              <a:rPr lang="en-US" dirty="0" smtClean="0"/>
              <a:t> connects to </a:t>
            </a:r>
            <a:r>
              <a:rPr lang="en-US" dirty="0" err="1" smtClean="0"/>
              <a:t>NDQLookupd</a:t>
            </a:r>
            <a:r>
              <a:rPr lang="en-US" dirty="0" smtClean="0"/>
              <a:t> and register/unregister topic/channel</a:t>
            </a:r>
          </a:p>
          <a:p>
            <a:pPr lvl="1"/>
            <a:r>
              <a:rPr lang="en-US" dirty="0" smtClean="0"/>
              <a:t>2. </a:t>
            </a:r>
            <a:r>
              <a:rPr lang="en-US" dirty="0" err="1" smtClean="0"/>
              <a:t>NSQLookupd</a:t>
            </a:r>
            <a:r>
              <a:rPr lang="en-US" dirty="0" smtClean="0"/>
              <a:t> creates databases to store daemon, topic, and channel info</a:t>
            </a:r>
          </a:p>
          <a:p>
            <a:pPr lvl="1"/>
            <a:r>
              <a:rPr lang="en-US" dirty="0" smtClean="0"/>
              <a:t>3</a:t>
            </a:r>
            <a:r>
              <a:rPr lang="en-US" dirty="0"/>
              <a:t>. Consumer queries </a:t>
            </a:r>
            <a:r>
              <a:rPr lang="en-US" dirty="0" err="1"/>
              <a:t>NSQd</a:t>
            </a:r>
            <a:r>
              <a:rPr lang="en-US" dirty="0"/>
              <a:t> information for certain topic</a:t>
            </a:r>
          </a:p>
          <a:p>
            <a:pPr lvl="1"/>
            <a:r>
              <a:rPr lang="en-US" dirty="0"/>
              <a:t>4. </a:t>
            </a:r>
            <a:r>
              <a:rPr lang="en-US" dirty="0" err="1"/>
              <a:t>NSQLookupd</a:t>
            </a:r>
            <a:r>
              <a:rPr lang="en-US" dirty="0"/>
              <a:t> returns </a:t>
            </a:r>
            <a:r>
              <a:rPr lang="en-US" dirty="0" smtClean="0"/>
              <a:t>the information of </a:t>
            </a:r>
            <a:r>
              <a:rPr lang="en-US" dirty="0" err="1" smtClean="0"/>
              <a:t>NSQds</a:t>
            </a:r>
            <a:r>
              <a:rPr lang="en-US" dirty="0" smtClean="0"/>
              <a:t> registered for the topic</a:t>
            </a:r>
          </a:p>
          <a:p>
            <a:endParaRPr lang="en-US" dirty="0" smtClean="0"/>
          </a:p>
        </p:txBody>
      </p:sp>
      <p:sp>
        <p:nvSpPr>
          <p:cNvPr id="4" name="Date Placeholder 3"/>
          <p:cNvSpPr>
            <a:spLocks noGrp="1"/>
          </p:cNvSpPr>
          <p:nvPr>
            <p:ph type="dt" sz="half" idx="10"/>
          </p:nvPr>
        </p:nvSpPr>
        <p:spPr/>
        <p:txBody>
          <a:bodyPr/>
          <a:lstStyle/>
          <a:p>
            <a:fld id="{ECD390BC-126A-0143-B5AF-6C3044741983}" type="datetime1">
              <a:rPr lang="en-US" smtClean="0"/>
              <a:pPr/>
              <a:t>3/23/17</a:t>
            </a:fld>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pPr/>
              <a:t>14</a:t>
            </a:fld>
            <a:endParaRPr lang="en-US" dirty="0"/>
          </a:p>
        </p:txBody>
      </p:sp>
    </p:spTree>
    <p:extLst>
      <p:ext uri="{BB962C8B-B14F-4D97-AF65-F5344CB8AC3E}">
        <p14:creationId xmlns:p14="http://schemas.microsoft.com/office/powerpoint/2010/main" val="102076185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4" descr="https://documents.lucidchart.com/documents/8c275912-7948-44a9-b339-eb52b531551e/pages/0_0?a=2951&amp;x=-23&amp;y=351&amp;w=1386&amp;h=743&amp;store=1&amp;accept=image%2F*&amp;auth=LCA%204eefcf8eeaf3d154bbfd78211ef0c365575346b5-ts%3D148159609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66800" y="2793170"/>
            <a:ext cx="7162800" cy="383623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altLang="zh-CN" dirty="0"/>
              <a:t>Current NSQ Design</a:t>
            </a:r>
            <a:endParaRPr lang="en-US" dirty="0"/>
          </a:p>
        </p:txBody>
      </p:sp>
      <p:sp>
        <p:nvSpPr>
          <p:cNvPr id="3" name="Content Placeholder 2"/>
          <p:cNvSpPr>
            <a:spLocks noGrp="1"/>
          </p:cNvSpPr>
          <p:nvPr>
            <p:ph idx="1"/>
          </p:nvPr>
        </p:nvSpPr>
        <p:spPr>
          <a:xfrm>
            <a:off x="457200" y="1056287"/>
            <a:ext cx="8229600" cy="1915513"/>
          </a:xfrm>
        </p:spPr>
        <p:txBody>
          <a:bodyPr>
            <a:normAutofit fontScale="92500"/>
          </a:bodyPr>
          <a:lstStyle/>
          <a:p>
            <a:r>
              <a:rPr lang="en-US" altLang="zh-CN" dirty="0" smtClean="0"/>
              <a:t>Consumer and </a:t>
            </a:r>
            <a:r>
              <a:rPr lang="en-US" altLang="zh-CN" dirty="0" err="1" smtClean="0"/>
              <a:t>NSQd</a:t>
            </a:r>
            <a:r>
              <a:rPr lang="en-US" altLang="zh-CN" dirty="0" smtClean="0"/>
              <a:t> Communication</a:t>
            </a:r>
          </a:p>
          <a:p>
            <a:pPr lvl="1"/>
            <a:r>
              <a:rPr lang="en-US" dirty="0"/>
              <a:t>5</a:t>
            </a:r>
            <a:r>
              <a:rPr lang="en-US" dirty="0" smtClean="0"/>
              <a:t>. Consumer connects to each </a:t>
            </a:r>
            <a:r>
              <a:rPr lang="en-US" dirty="0" err="1" smtClean="0"/>
              <a:t>NSQd</a:t>
            </a:r>
            <a:r>
              <a:rPr lang="en-US" dirty="0" smtClean="0"/>
              <a:t> returned from </a:t>
            </a:r>
            <a:r>
              <a:rPr lang="en-US" dirty="0" err="1" smtClean="0"/>
              <a:t>NSQLookupd</a:t>
            </a:r>
            <a:endParaRPr lang="en-US" dirty="0" smtClean="0"/>
          </a:p>
          <a:p>
            <a:pPr lvl="1"/>
            <a:r>
              <a:rPr lang="en-US" dirty="0"/>
              <a:t>6</a:t>
            </a:r>
            <a:r>
              <a:rPr lang="en-US" dirty="0" smtClean="0"/>
              <a:t>. </a:t>
            </a:r>
            <a:r>
              <a:rPr lang="en-US" dirty="0" err="1" smtClean="0"/>
              <a:t>NSQd</a:t>
            </a:r>
            <a:r>
              <a:rPr lang="en-US" dirty="0" smtClean="0"/>
              <a:t> generates client and </a:t>
            </a:r>
            <a:r>
              <a:rPr lang="en-US" dirty="0" err="1" smtClean="0"/>
              <a:t>IOLoop</a:t>
            </a:r>
            <a:r>
              <a:rPr lang="en-US" dirty="0" smtClean="0"/>
              <a:t>, </a:t>
            </a:r>
            <a:r>
              <a:rPr lang="en-US" dirty="0" err="1" smtClean="0"/>
              <a:t>Messagepump</a:t>
            </a:r>
            <a:r>
              <a:rPr lang="en-US" dirty="0" smtClean="0"/>
              <a:t> goroutines for each connection</a:t>
            </a:r>
          </a:p>
          <a:p>
            <a:pPr lvl="1"/>
            <a:r>
              <a:rPr lang="en-US" dirty="0"/>
              <a:t>7. Consumer </a:t>
            </a:r>
            <a:r>
              <a:rPr lang="en-US" dirty="0" smtClean="0"/>
              <a:t>sends SUB message to subscribe topic </a:t>
            </a:r>
            <a:r>
              <a:rPr lang="en-US" dirty="0"/>
              <a:t>and </a:t>
            </a:r>
            <a:r>
              <a:rPr lang="en-US" dirty="0" smtClean="0"/>
              <a:t>channel.</a:t>
            </a:r>
            <a:endParaRPr lang="en-US" dirty="0"/>
          </a:p>
          <a:p>
            <a:pPr lvl="1"/>
            <a:r>
              <a:rPr lang="en-US" dirty="0"/>
              <a:t>8, 9. </a:t>
            </a:r>
            <a:r>
              <a:rPr lang="en-US" dirty="0" err="1"/>
              <a:t>NSQd</a:t>
            </a:r>
            <a:r>
              <a:rPr lang="en-US" dirty="0"/>
              <a:t> </a:t>
            </a:r>
            <a:r>
              <a:rPr lang="en-US" dirty="0" smtClean="0"/>
              <a:t>sends published messages to </a:t>
            </a:r>
            <a:r>
              <a:rPr lang="en-US" dirty="0"/>
              <a:t>each </a:t>
            </a:r>
            <a:r>
              <a:rPr lang="en-US" dirty="0" smtClean="0"/>
              <a:t>consumer, consumer acknowledges </a:t>
            </a:r>
            <a:r>
              <a:rPr lang="en-US" dirty="0"/>
              <a:t>each message with FIN message</a:t>
            </a:r>
            <a:r>
              <a:rPr lang="en-US" dirty="0" smtClean="0"/>
              <a:t>. RDY message for sending rate control between daemon and consumer, and </a:t>
            </a:r>
            <a:r>
              <a:rPr lang="en-US" dirty="0"/>
              <a:t>HEARTBEAT message </a:t>
            </a:r>
            <a:r>
              <a:rPr lang="en-US" dirty="0" smtClean="0"/>
              <a:t>for liveness check.</a:t>
            </a:r>
            <a:endParaRPr lang="en-US" dirty="0"/>
          </a:p>
          <a:p>
            <a:pPr lvl="1"/>
            <a:endParaRPr lang="en-US" dirty="0" smtClean="0"/>
          </a:p>
        </p:txBody>
      </p:sp>
      <p:sp>
        <p:nvSpPr>
          <p:cNvPr id="4" name="Date Placeholder 3"/>
          <p:cNvSpPr>
            <a:spLocks noGrp="1"/>
          </p:cNvSpPr>
          <p:nvPr>
            <p:ph type="dt" sz="half" idx="10"/>
          </p:nvPr>
        </p:nvSpPr>
        <p:spPr/>
        <p:txBody>
          <a:bodyPr/>
          <a:lstStyle/>
          <a:p>
            <a:fld id="{8B3A2B4B-478D-B947-A456-C88858006DFC}" type="datetime1">
              <a:rPr lang="en-US" smtClean="0"/>
              <a:pPr/>
              <a:t>3/23/17</a:t>
            </a:fld>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pPr/>
              <a:t>15</a:t>
            </a:fld>
            <a:endParaRPr lang="en-US" dirty="0"/>
          </a:p>
        </p:txBody>
      </p:sp>
    </p:spTree>
    <p:extLst>
      <p:ext uri="{BB962C8B-B14F-4D97-AF65-F5344CB8AC3E}">
        <p14:creationId xmlns:p14="http://schemas.microsoft.com/office/powerpoint/2010/main" val="2735297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Reliable UDP Multicast – Design Assumptions</a:t>
            </a:r>
            <a:endParaRPr lang="en-US" dirty="0"/>
          </a:p>
        </p:txBody>
      </p:sp>
      <p:sp>
        <p:nvSpPr>
          <p:cNvPr id="3" name="Content Placeholder 2"/>
          <p:cNvSpPr>
            <a:spLocks noGrp="1"/>
          </p:cNvSpPr>
          <p:nvPr>
            <p:ph idx="1"/>
          </p:nvPr>
        </p:nvSpPr>
        <p:spPr>
          <a:xfrm>
            <a:off x="457200" y="1056287"/>
            <a:ext cx="8229600" cy="4963513"/>
          </a:xfrm>
        </p:spPr>
        <p:txBody>
          <a:bodyPr>
            <a:normAutofit/>
          </a:bodyPr>
          <a:lstStyle/>
          <a:p>
            <a:r>
              <a:rPr lang="en-US" dirty="0" smtClean="0"/>
              <a:t>Assumption 1: in-order delivery for the network in most cases</a:t>
            </a:r>
          </a:p>
          <a:p>
            <a:pPr lvl="1"/>
            <a:r>
              <a:rPr lang="en-US" dirty="0" smtClean="0"/>
              <a:t>Most network devices deliver packets of a given </a:t>
            </a:r>
            <a:r>
              <a:rPr lang="en-US" u="sng" dirty="0" smtClean="0"/>
              <a:t>flow</a:t>
            </a:r>
            <a:r>
              <a:rPr lang="en-US" dirty="0" smtClean="0"/>
              <a:t> in order.  We, therefore, assume that end-to-end in-order delivery is the norm, and violated only in rare cases, like path changes.</a:t>
            </a:r>
          </a:p>
          <a:p>
            <a:pPr lvl="1"/>
            <a:r>
              <a:rPr lang="en-US" dirty="0" smtClean="0"/>
              <a:t>This assumption helps simplify packet processing and reduce </a:t>
            </a:r>
            <a:r>
              <a:rPr lang="en-US" dirty="0"/>
              <a:t>the time </a:t>
            </a:r>
            <a:r>
              <a:rPr lang="en-US" dirty="0" smtClean="0"/>
              <a:t>for detecting message loss, i.e., receipt of an out-of-order message means a packet loss.</a:t>
            </a:r>
            <a:endParaRPr lang="en-US" dirty="0"/>
          </a:p>
          <a:p>
            <a:pPr lvl="1"/>
            <a:r>
              <a:rPr lang="en-US" dirty="0" smtClean="0"/>
              <a:t>Violation of this assumption only leads to redundant messages (false positive detection of message loss), and does not affect operational correctness.</a:t>
            </a:r>
          </a:p>
          <a:p>
            <a:pPr lvl="1"/>
            <a:endParaRPr lang="en-US" dirty="0" smtClean="0"/>
          </a:p>
          <a:p>
            <a:r>
              <a:rPr lang="en-US" dirty="0" smtClean="0"/>
              <a:t>Assumption 2: message loss is relatively rare.</a:t>
            </a:r>
            <a:endParaRPr lang="en-US" altLang="zh-CN" dirty="0" smtClean="0"/>
          </a:p>
          <a:p>
            <a:pPr lvl="1"/>
            <a:r>
              <a:rPr lang="en-US" dirty="0" smtClean="0"/>
              <a:t>The system is deployed in a well provisioned network, where message losses are be relatively rare, i.e., congestion is not common</a:t>
            </a:r>
          </a:p>
          <a:p>
            <a:pPr lvl="1"/>
            <a:r>
              <a:rPr lang="en-US" dirty="0" smtClean="0"/>
              <a:t>Under this assumption, a linear list offers a simple yet </a:t>
            </a:r>
            <a:r>
              <a:rPr lang="en-US" dirty="0"/>
              <a:t>efficient way </a:t>
            </a:r>
            <a:r>
              <a:rPr lang="en-US" dirty="0" smtClean="0"/>
              <a:t>to store message </a:t>
            </a:r>
            <a:r>
              <a:rPr lang="en-US" dirty="0"/>
              <a:t>loss </a:t>
            </a:r>
            <a:r>
              <a:rPr lang="en-US" dirty="0" smtClean="0"/>
              <a:t>information.</a:t>
            </a:r>
          </a:p>
          <a:p>
            <a:pPr lvl="1"/>
            <a:r>
              <a:rPr lang="en-US" dirty="0" smtClean="0"/>
              <a:t>Violation of this assumption leads to (linear) increase in search time for lost packets, but does not affect correctness.</a:t>
            </a:r>
          </a:p>
          <a:p>
            <a:pPr lvl="2"/>
            <a:endParaRPr lang="en-US" dirty="0" smtClean="0"/>
          </a:p>
        </p:txBody>
      </p:sp>
      <p:sp>
        <p:nvSpPr>
          <p:cNvPr id="4" name="Date Placeholder 3"/>
          <p:cNvSpPr>
            <a:spLocks noGrp="1"/>
          </p:cNvSpPr>
          <p:nvPr>
            <p:ph type="dt" sz="half" idx="10"/>
          </p:nvPr>
        </p:nvSpPr>
        <p:spPr/>
        <p:txBody>
          <a:bodyPr/>
          <a:lstStyle/>
          <a:p>
            <a:fld id="{BB5AA218-7661-ED41-9BC3-F6E6D4A0AA55}" type="datetime1">
              <a:rPr lang="en-US" smtClean="0"/>
              <a:pPr/>
              <a:t>3/23/17</a:t>
            </a:fld>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pPr/>
              <a:t>16</a:t>
            </a:fld>
            <a:endParaRPr lang="en-US" dirty="0"/>
          </a:p>
        </p:txBody>
      </p:sp>
    </p:spTree>
    <p:extLst>
      <p:ext uri="{BB962C8B-B14F-4D97-AF65-F5344CB8AC3E}">
        <p14:creationId xmlns:p14="http://schemas.microsoft.com/office/powerpoint/2010/main" val="64658196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Reliable UDP Multicast – Design Assumptions</a:t>
            </a:r>
            <a:endParaRPr lang="en-US" dirty="0"/>
          </a:p>
        </p:txBody>
      </p:sp>
      <p:sp>
        <p:nvSpPr>
          <p:cNvPr id="3" name="Content Placeholder 2"/>
          <p:cNvSpPr>
            <a:spLocks noGrp="1"/>
          </p:cNvSpPr>
          <p:nvPr>
            <p:ph idx="1"/>
          </p:nvPr>
        </p:nvSpPr>
        <p:spPr>
          <a:xfrm>
            <a:off x="457200" y="1056287"/>
            <a:ext cx="8229600" cy="5300065"/>
          </a:xfrm>
        </p:spPr>
        <p:txBody>
          <a:bodyPr>
            <a:normAutofit/>
          </a:bodyPr>
          <a:lstStyle/>
          <a:p>
            <a:r>
              <a:rPr lang="en-US" dirty="0" smtClean="0"/>
              <a:t>Assumption 3: messages are independent of each other and timeliness of delivery is important, i.e., stale messages are not useful</a:t>
            </a:r>
          </a:p>
          <a:p>
            <a:pPr lvl="1"/>
            <a:r>
              <a:rPr lang="en-US" dirty="0" smtClean="0"/>
              <a:t>A message </a:t>
            </a:r>
            <a:r>
              <a:rPr lang="en-US" dirty="0"/>
              <a:t>is no longer </a:t>
            </a:r>
            <a:r>
              <a:rPr lang="en-US" dirty="0" smtClean="0"/>
              <a:t>wanted if it is not received after a certain time (consistent with our goal of low latency). Messages are atomic, i.e., a message content does not depend on other messages.</a:t>
            </a:r>
          </a:p>
          <a:p>
            <a:pPr lvl="1"/>
            <a:r>
              <a:rPr lang="en-US" dirty="0" smtClean="0"/>
              <a:t>This enables a simple and scalable reliability mechanism that delivers messages in the order in which they are actually received. (An in-order delivery can be enforced with reordering in application level)</a:t>
            </a:r>
          </a:p>
          <a:p>
            <a:pPr lvl="1"/>
            <a:r>
              <a:rPr lang="en-US" dirty="0" smtClean="0"/>
              <a:t>A consequence of this assumption is that some list messages may never be recovered (once a certain retransmission time period is exceeded). Consumers that require 100% reliability should use unicast instead of multicast.</a:t>
            </a:r>
          </a:p>
        </p:txBody>
      </p:sp>
      <p:sp>
        <p:nvSpPr>
          <p:cNvPr id="4" name="Date Placeholder 3"/>
          <p:cNvSpPr>
            <a:spLocks noGrp="1"/>
          </p:cNvSpPr>
          <p:nvPr>
            <p:ph type="dt" sz="half" idx="10"/>
          </p:nvPr>
        </p:nvSpPr>
        <p:spPr/>
        <p:txBody>
          <a:bodyPr/>
          <a:lstStyle/>
          <a:p>
            <a:fld id="{BB5AA218-7661-ED41-9BC3-F6E6D4A0AA55}" type="datetime1">
              <a:rPr lang="en-US" smtClean="0"/>
              <a:pPr/>
              <a:t>3/23/17</a:t>
            </a:fld>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pPr/>
              <a:t>17</a:t>
            </a:fld>
            <a:endParaRPr lang="en-US" dirty="0"/>
          </a:p>
        </p:txBody>
      </p:sp>
    </p:spTree>
    <p:extLst>
      <p:ext uri="{BB962C8B-B14F-4D97-AF65-F5344CB8AC3E}">
        <p14:creationId xmlns:p14="http://schemas.microsoft.com/office/powerpoint/2010/main" val="122474139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Reliable UDP Multicast Solution</a:t>
            </a:r>
            <a:endParaRPr lang="en-US" dirty="0"/>
          </a:p>
        </p:txBody>
      </p:sp>
      <p:sp>
        <p:nvSpPr>
          <p:cNvPr id="3" name="Content Placeholder 2"/>
          <p:cNvSpPr>
            <a:spLocks noGrp="1"/>
          </p:cNvSpPr>
          <p:nvPr>
            <p:ph idx="1"/>
          </p:nvPr>
        </p:nvSpPr>
        <p:spPr>
          <a:xfrm>
            <a:off x="457200" y="1056287"/>
            <a:ext cx="8229600" cy="5300065"/>
          </a:xfrm>
        </p:spPr>
        <p:txBody>
          <a:bodyPr>
            <a:normAutofit fontScale="92500"/>
          </a:bodyPr>
          <a:lstStyle/>
          <a:p>
            <a:r>
              <a:rPr lang="en-US" sz="2000" dirty="0" smtClean="0"/>
              <a:t>Design </a:t>
            </a:r>
            <a:r>
              <a:rPr lang="en-US" sz="2000" dirty="0"/>
              <a:t>Considerations For </a:t>
            </a:r>
            <a:r>
              <a:rPr lang="en-US" sz="2000" dirty="0" smtClean="0"/>
              <a:t>Multicast</a:t>
            </a:r>
            <a:endParaRPr lang="en-US" sz="2000" dirty="0"/>
          </a:p>
          <a:p>
            <a:pPr lvl="1"/>
            <a:r>
              <a:rPr lang="en-US" sz="1800" dirty="0" smtClean="0"/>
              <a:t>Multicast address management</a:t>
            </a:r>
            <a:endParaRPr lang="en-US" sz="1800" dirty="0"/>
          </a:p>
          <a:p>
            <a:pPr lvl="2"/>
            <a:r>
              <a:rPr lang="en-US" sz="1600" dirty="0" smtClean="0"/>
              <a:t>One multicast address per topic</a:t>
            </a:r>
          </a:p>
          <a:p>
            <a:pPr lvl="3"/>
            <a:r>
              <a:rPr lang="en-US" sz="1600" dirty="0" smtClean="0"/>
              <a:t>For a given topic, the same multicast address is used across all daemons with producers publishing to the topic. </a:t>
            </a:r>
          </a:p>
          <a:p>
            <a:pPr lvl="3"/>
            <a:r>
              <a:rPr lang="en-US" sz="1600" dirty="0" smtClean="0"/>
              <a:t>This reduces the number of connections on the consumer side, and the number of multicast addresses used.</a:t>
            </a:r>
          </a:p>
          <a:p>
            <a:pPr lvl="2"/>
            <a:r>
              <a:rPr lang="en-US" sz="1600" dirty="0" smtClean="0"/>
              <a:t>A mechanism is needed to </a:t>
            </a:r>
            <a:r>
              <a:rPr lang="en-US" sz="1600" dirty="0"/>
              <a:t>manage assignment of </a:t>
            </a:r>
            <a:r>
              <a:rPr lang="en-US" sz="1600" dirty="0" smtClean="0"/>
              <a:t>multicast addresses to topics. The </a:t>
            </a:r>
            <a:r>
              <a:rPr lang="en-US" sz="1600" dirty="0" err="1" smtClean="0"/>
              <a:t>NSQlookup</a:t>
            </a:r>
            <a:r>
              <a:rPr lang="en-US" sz="1600" dirty="0" smtClean="0"/>
              <a:t> daemon is a natural candidate for performing such function. </a:t>
            </a:r>
          </a:p>
          <a:p>
            <a:pPr lvl="3"/>
            <a:r>
              <a:rPr lang="en-US" sz="1600" dirty="0" smtClean="0"/>
              <a:t>The </a:t>
            </a:r>
            <a:r>
              <a:rPr lang="en-US" sz="1600" dirty="0" err="1" smtClean="0"/>
              <a:t>NSQlookup</a:t>
            </a:r>
            <a:r>
              <a:rPr lang="en-US" sz="1600" dirty="0" smtClean="0"/>
              <a:t> daemon will return the multicast address assigned to a topic, when an </a:t>
            </a:r>
            <a:r>
              <a:rPr lang="en-US" sz="1600" dirty="0" err="1" smtClean="0"/>
              <a:t>NSQd</a:t>
            </a:r>
            <a:r>
              <a:rPr lang="en-US" sz="1600" dirty="0" smtClean="0"/>
              <a:t> registers for the topic.</a:t>
            </a:r>
            <a:endParaRPr lang="en-US" sz="1600" dirty="0"/>
          </a:p>
          <a:p>
            <a:pPr lvl="1"/>
            <a:r>
              <a:rPr lang="en-US" altLang="zh-CN" sz="1800" dirty="0" smtClean="0"/>
              <a:t>Reliable Transmission</a:t>
            </a:r>
          </a:p>
          <a:p>
            <a:pPr lvl="2"/>
            <a:r>
              <a:rPr lang="en-US" sz="1600" dirty="0" smtClean="0"/>
              <a:t>Acknowledgement of each message for reliability requires tracking the ACK state of individual consumers which is not scalable when the number of consumers is large (ACK volume can overwhelm </a:t>
            </a:r>
            <a:r>
              <a:rPr lang="en-US" sz="1600" dirty="0" err="1" smtClean="0"/>
              <a:t>NSQd</a:t>
            </a:r>
            <a:r>
              <a:rPr lang="en-US" sz="1600" dirty="0" smtClean="0"/>
              <a:t>). </a:t>
            </a:r>
          </a:p>
          <a:p>
            <a:pPr lvl="2"/>
            <a:r>
              <a:rPr lang="en-US" sz="1600" dirty="0" smtClean="0"/>
              <a:t>Therefore, NACK is used instead, a NACK indicate message loss detected.</a:t>
            </a:r>
          </a:p>
          <a:p>
            <a:pPr lvl="3"/>
            <a:r>
              <a:rPr lang="en-US" sz="1600" dirty="0" err="1" smtClean="0"/>
              <a:t>NSQd</a:t>
            </a:r>
            <a:r>
              <a:rPr lang="en-US" sz="1600" dirty="0" smtClean="0"/>
              <a:t> only reacts to NACKs without tracking the state of individual consumers.</a:t>
            </a:r>
          </a:p>
          <a:p>
            <a:pPr lvl="2"/>
            <a:r>
              <a:rPr lang="en-US" sz="1600" dirty="0" smtClean="0"/>
              <a:t>A message must remain in </a:t>
            </a:r>
            <a:r>
              <a:rPr lang="en-US" sz="1600" dirty="0" err="1" smtClean="0"/>
              <a:t>NSQd</a:t>
            </a:r>
            <a:r>
              <a:rPr lang="en-US" sz="1600" dirty="0" smtClean="0"/>
              <a:t> in-flight queue until all consumers can be assumed to have received it (no NACK for the message received after certain time)</a:t>
            </a:r>
            <a:endParaRPr lang="en-US" sz="1600" dirty="0"/>
          </a:p>
        </p:txBody>
      </p:sp>
      <p:sp>
        <p:nvSpPr>
          <p:cNvPr id="4" name="Date Placeholder 3"/>
          <p:cNvSpPr>
            <a:spLocks noGrp="1"/>
          </p:cNvSpPr>
          <p:nvPr>
            <p:ph type="dt" sz="half" idx="10"/>
          </p:nvPr>
        </p:nvSpPr>
        <p:spPr/>
        <p:txBody>
          <a:bodyPr/>
          <a:lstStyle/>
          <a:p>
            <a:fld id="{83443949-D6AB-874F-B1AF-2F7B3E8F386F}" type="datetime1">
              <a:rPr lang="en-US" smtClean="0"/>
              <a:pPr/>
              <a:t>3/23/17</a:t>
            </a:fld>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pPr/>
              <a:t>18</a:t>
            </a:fld>
            <a:endParaRPr lang="en-US" dirty="0"/>
          </a:p>
        </p:txBody>
      </p:sp>
    </p:spTree>
    <p:extLst>
      <p:ext uri="{BB962C8B-B14F-4D97-AF65-F5344CB8AC3E}">
        <p14:creationId xmlns:p14="http://schemas.microsoft.com/office/powerpoint/2010/main" val="6031070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Reliable UDP Multicast Solution</a:t>
            </a:r>
          </a:p>
        </p:txBody>
      </p:sp>
      <p:sp>
        <p:nvSpPr>
          <p:cNvPr id="3" name="Content Placeholder 2"/>
          <p:cNvSpPr>
            <a:spLocks noGrp="1"/>
          </p:cNvSpPr>
          <p:nvPr>
            <p:ph idx="1"/>
          </p:nvPr>
        </p:nvSpPr>
        <p:spPr>
          <a:xfrm>
            <a:off x="457200" y="1056287"/>
            <a:ext cx="8382000" cy="5420713"/>
          </a:xfrm>
        </p:spPr>
        <p:txBody>
          <a:bodyPr>
            <a:normAutofit fontScale="92500" lnSpcReduction="10000"/>
          </a:bodyPr>
          <a:lstStyle/>
          <a:p>
            <a:r>
              <a:rPr lang="en-US" dirty="0"/>
              <a:t>Additional </a:t>
            </a:r>
            <a:r>
              <a:rPr lang="en-US" dirty="0" smtClean="0"/>
              <a:t>Considerations</a:t>
            </a:r>
            <a:endParaRPr lang="en-US" dirty="0"/>
          </a:p>
          <a:p>
            <a:pPr lvl="1"/>
            <a:r>
              <a:rPr lang="en-US" dirty="0" smtClean="0"/>
              <a:t>Tracking consumer info</a:t>
            </a:r>
            <a:endParaRPr lang="en-US" dirty="0"/>
          </a:p>
          <a:p>
            <a:pPr lvl="2"/>
            <a:r>
              <a:rPr lang="en-US" dirty="0" smtClean="0"/>
              <a:t>Tracking consumer info would require separate exchanges (when joining and leaving). This could be expensive when the number of consumers is large, but is a one time operation. </a:t>
            </a:r>
          </a:p>
          <a:p>
            <a:pPr lvl="2"/>
            <a:r>
              <a:rPr lang="en-US" dirty="0"/>
              <a:t>Because  joining a multicast group does not require interacting with </a:t>
            </a:r>
            <a:r>
              <a:rPr lang="en-US" dirty="0" err="1"/>
              <a:t>NSQd</a:t>
            </a:r>
            <a:r>
              <a:rPr lang="en-US" dirty="0"/>
              <a:t>, we lose the ability to track which customers subscribe to a given </a:t>
            </a:r>
            <a:r>
              <a:rPr lang="en-US" dirty="0" smtClean="0"/>
              <a:t>topic</a:t>
            </a:r>
          </a:p>
          <a:p>
            <a:pPr lvl="3"/>
            <a:r>
              <a:rPr lang="en-US" dirty="0" smtClean="0"/>
              <a:t>This capability can be added back through an out-of-band hand-shake</a:t>
            </a:r>
            <a:endParaRPr lang="en-US" dirty="0"/>
          </a:p>
          <a:p>
            <a:pPr lvl="1"/>
            <a:r>
              <a:rPr lang="en-US" dirty="0" smtClean="0"/>
              <a:t>Congestion control </a:t>
            </a:r>
            <a:r>
              <a:rPr lang="en-US" dirty="0"/>
              <a:t>between </a:t>
            </a:r>
            <a:r>
              <a:rPr lang="en-US" dirty="0" err="1"/>
              <a:t>NSQd</a:t>
            </a:r>
            <a:r>
              <a:rPr lang="en-US" dirty="0"/>
              <a:t> and </a:t>
            </a:r>
            <a:r>
              <a:rPr lang="en-US" dirty="0" smtClean="0"/>
              <a:t>consumer</a:t>
            </a:r>
            <a:endParaRPr lang="en-US" dirty="0"/>
          </a:p>
          <a:p>
            <a:pPr lvl="2"/>
            <a:r>
              <a:rPr lang="en-US" dirty="0" smtClean="0"/>
              <a:t>RTM already includes topic-level rate </a:t>
            </a:r>
            <a:r>
              <a:rPr lang="en-US" dirty="0"/>
              <a:t>control between </a:t>
            </a:r>
            <a:r>
              <a:rPr lang="en-US" dirty="0" smtClean="0"/>
              <a:t>producers </a:t>
            </a:r>
            <a:r>
              <a:rPr lang="en-US" dirty="0"/>
              <a:t>and </a:t>
            </a:r>
            <a:r>
              <a:rPr lang="en-US" dirty="0" err="1" smtClean="0"/>
              <a:t>NSQd</a:t>
            </a:r>
            <a:endParaRPr lang="en-US" dirty="0" smtClean="0"/>
          </a:p>
          <a:p>
            <a:pPr lvl="2"/>
            <a:r>
              <a:rPr lang="en-US" dirty="0" smtClean="0"/>
              <a:t>Additional rate control may possibly be realized by adjusting in-flight queue based on NACK information (more NACK means congestion at least for some consumers), but using that information can be problematic (how to set “correct” transmission rate across heterogeneous receivers?)</a:t>
            </a:r>
            <a:endParaRPr lang="en-US" dirty="0"/>
          </a:p>
          <a:p>
            <a:pPr lvl="1"/>
            <a:r>
              <a:rPr lang="en-US" dirty="0" smtClean="0"/>
              <a:t>Tradeoff between Reliability, Latency, and Resources</a:t>
            </a:r>
          </a:p>
          <a:p>
            <a:pPr lvl="2"/>
            <a:r>
              <a:rPr lang="en-US" dirty="0" smtClean="0"/>
              <a:t>Greater reliability can be realized by increasing the safe-time (the time a message stays in in-flight queue). This will, however, require a larger in-flight queue size or result in longer latency due to blocking of message transmissions because of full in-flight queue.</a:t>
            </a:r>
          </a:p>
          <a:p>
            <a:pPr lvl="2"/>
            <a:r>
              <a:rPr lang="en-US" dirty="0" smtClean="0"/>
              <a:t>Faster retransmissions in cases of multiple losses call for more aggressive reporting of lost messages by consumers. This would likely result in more retransmissions and consequently message duplication and greater resources consumption.</a:t>
            </a:r>
          </a:p>
          <a:p>
            <a:pPr lvl="1"/>
            <a:r>
              <a:rPr lang="en-US" dirty="0" smtClean="0"/>
              <a:t>Heterogeneous consumers</a:t>
            </a:r>
            <a:endParaRPr lang="en-US" dirty="0"/>
          </a:p>
          <a:p>
            <a:pPr lvl="2"/>
            <a:r>
              <a:rPr lang="en-US" dirty="0" smtClean="0"/>
              <a:t>Individual consumers may require stronger reliability than multicast can offer</a:t>
            </a:r>
          </a:p>
          <a:p>
            <a:pPr lvl="2"/>
            <a:r>
              <a:rPr lang="en-US" dirty="0" smtClean="0"/>
              <a:t>Such consumers may be allowed to use TCP unicast instead, if there are few of them</a:t>
            </a:r>
          </a:p>
        </p:txBody>
      </p:sp>
      <p:sp>
        <p:nvSpPr>
          <p:cNvPr id="4" name="Date Placeholder 3"/>
          <p:cNvSpPr>
            <a:spLocks noGrp="1"/>
          </p:cNvSpPr>
          <p:nvPr>
            <p:ph type="dt" sz="half" idx="10"/>
          </p:nvPr>
        </p:nvSpPr>
        <p:spPr/>
        <p:txBody>
          <a:bodyPr/>
          <a:lstStyle/>
          <a:p>
            <a:fld id="{D9795CA8-770B-DE4E-9F18-4C67B762F514}" type="datetime1">
              <a:rPr lang="en-US" smtClean="0"/>
              <a:pPr/>
              <a:t>3/23/17</a:t>
            </a:fld>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pPr/>
              <a:t>19</a:t>
            </a:fld>
            <a:endParaRPr lang="en-US" dirty="0"/>
          </a:p>
        </p:txBody>
      </p:sp>
    </p:spTree>
    <p:extLst>
      <p:ext uri="{BB962C8B-B14F-4D97-AF65-F5344CB8AC3E}">
        <p14:creationId xmlns:p14="http://schemas.microsoft.com/office/powerpoint/2010/main" val="57588560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idx="1"/>
          </p:nvPr>
        </p:nvSpPr>
        <p:spPr/>
        <p:txBody>
          <a:bodyPr>
            <a:normAutofit/>
          </a:bodyPr>
          <a:lstStyle/>
          <a:p>
            <a:r>
              <a:rPr lang="en-US" b="1" dirty="0" smtClean="0"/>
              <a:t>New Transport Protocol for RTM</a:t>
            </a:r>
          </a:p>
          <a:p>
            <a:pPr lvl="1"/>
            <a:r>
              <a:rPr lang="en-US" b="1" dirty="0" smtClean="0"/>
              <a:t>Motivation and Design goals</a:t>
            </a:r>
          </a:p>
          <a:p>
            <a:endParaRPr lang="en-US" dirty="0" smtClean="0"/>
          </a:p>
          <a:p>
            <a:r>
              <a:rPr lang="en-US" dirty="0" smtClean="0"/>
              <a:t>Multicast Performance</a:t>
            </a:r>
          </a:p>
          <a:p>
            <a:pPr lvl="1"/>
            <a:r>
              <a:rPr lang="en-US" dirty="0" smtClean="0"/>
              <a:t>One-to-one connection Case</a:t>
            </a:r>
          </a:p>
          <a:p>
            <a:pPr lvl="1"/>
            <a:r>
              <a:rPr lang="en-US" dirty="0" smtClean="0"/>
              <a:t>Fan-out model Case</a:t>
            </a:r>
          </a:p>
          <a:p>
            <a:pPr lvl="1"/>
            <a:r>
              <a:rPr lang="en-US" dirty="0" smtClean="0"/>
              <a:t>Fan-in model Case</a:t>
            </a:r>
          </a:p>
          <a:p>
            <a:endParaRPr lang="en-US" dirty="0" smtClean="0"/>
          </a:p>
          <a:p>
            <a:r>
              <a:rPr lang="en-US" dirty="0" smtClean="0"/>
              <a:t>Reliable UDP Multicast (RM-UDP) Solution</a:t>
            </a:r>
          </a:p>
          <a:p>
            <a:pPr lvl="1"/>
            <a:r>
              <a:rPr lang="en-US" dirty="0"/>
              <a:t>Current NSQ Design</a:t>
            </a:r>
          </a:p>
          <a:p>
            <a:pPr lvl="1"/>
            <a:r>
              <a:rPr lang="en-US" dirty="0" smtClean="0"/>
              <a:t>Design </a:t>
            </a:r>
            <a:r>
              <a:rPr lang="en-US" dirty="0"/>
              <a:t>Assumptions and Considerations</a:t>
            </a:r>
          </a:p>
          <a:p>
            <a:endParaRPr lang="en-US" dirty="0" smtClean="0"/>
          </a:p>
          <a:p>
            <a:r>
              <a:rPr lang="en-US" dirty="0" smtClean="0"/>
              <a:t>Design of RM-UDP</a:t>
            </a:r>
          </a:p>
          <a:p>
            <a:pPr lvl="1"/>
            <a:r>
              <a:rPr lang="en-US" sz="1600" dirty="0" err="1"/>
              <a:t>NSQd</a:t>
            </a:r>
            <a:r>
              <a:rPr lang="en-US" sz="1600" dirty="0"/>
              <a:t> address management and lookup </a:t>
            </a:r>
          </a:p>
          <a:p>
            <a:pPr lvl="1"/>
            <a:r>
              <a:rPr lang="en-US" dirty="0" err="1" smtClean="0"/>
              <a:t>NSQd</a:t>
            </a:r>
            <a:r>
              <a:rPr lang="en-US" dirty="0" smtClean="0"/>
              <a:t> and Consumer communication</a:t>
            </a:r>
          </a:p>
          <a:p>
            <a:endParaRPr lang="en-US" dirty="0" smtClean="0"/>
          </a:p>
        </p:txBody>
      </p:sp>
      <p:sp>
        <p:nvSpPr>
          <p:cNvPr id="5" name="Date Placeholder 4"/>
          <p:cNvSpPr>
            <a:spLocks noGrp="1"/>
          </p:cNvSpPr>
          <p:nvPr>
            <p:ph type="dt" sz="half" idx="10"/>
          </p:nvPr>
        </p:nvSpPr>
        <p:spPr/>
        <p:txBody>
          <a:bodyPr/>
          <a:lstStyle/>
          <a:p>
            <a:fld id="{BB39D8E0-D068-964E-8BC4-00BCB09FB975}" type="datetime1">
              <a:rPr lang="en-US" smtClean="0"/>
              <a:pPr/>
              <a:t>3/23/17</a:t>
            </a:fld>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pPr/>
              <a:t>2</a:t>
            </a:fld>
            <a:endParaRPr lang="en-US" dirty="0"/>
          </a:p>
        </p:txBody>
      </p:sp>
    </p:spTree>
    <p:extLst>
      <p:ext uri="{BB962C8B-B14F-4D97-AF65-F5344CB8AC3E}">
        <p14:creationId xmlns:p14="http://schemas.microsoft.com/office/powerpoint/2010/main" val="52994158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idx="1"/>
          </p:nvPr>
        </p:nvSpPr>
        <p:spPr/>
        <p:txBody>
          <a:bodyPr>
            <a:normAutofit/>
          </a:bodyPr>
          <a:lstStyle/>
          <a:p>
            <a:r>
              <a:rPr lang="en-US" dirty="0" smtClean="0"/>
              <a:t>New Transport Protocol for RTM</a:t>
            </a:r>
          </a:p>
          <a:p>
            <a:pPr lvl="1"/>
            <a:r>
              <a:rPr lang="en-US" dirty="0" smtClean="0"/>
              <a:t>Motivation and Design goals</a:t>
            </a:r>
          </a:p>
          <a:p>
            <a:endParaRPr lang="en-US" dirty="0" smtClean="0"/>
          </a:p>
          <a:p>
            <a:r>
              <a:rPr lang="en-US" dirty="0" smtClean="0"/>
              <a:t>Multicast Performance</a:t>
            </a:r>
          </a:p>
          <a:p>
            <a:pPr lvl="1"/>
            <a:r>
              <a:rPr lang="en-US" dirty="0" smtClean="0"/>
              <a:t>One-to-one connection Case</a:t>
            </a:r>
          </a:p>
          <a:p>
            <a:pPr lvl="1"/>
            <a:r>
              <a:rPr lang="en-US" dirty="0" smtClean="0"/>
              <a:t>Fan-out model Case</a:t>
            </a:r>
          </a:p>
          <a:p>
            <a:pPr lvl="1"/>
            <a:r>
              <a:rPr lang="en-US" dirty="0" smtClean="0"/>
              <a:t>Fan-in model Case</a:t>
            </a:r>
          </a:p>
          <a:p>
            <a:endParaRPr lang="en-US" dirty="0" smtClean="0"/>
          </a:p>
          <a:p>
            <a:r>
              <a:rPr lang="en-US" dirty="0" smtClean="0"/>
              <a:t>Reliable UDP Multicast (RM-UDP) Solution</a:t>
            </a:r>
          </a:p>
          <a:p>
            <a:pPr lvl="1"/>
            <a:r>
              <a:rPr lang="en-US" dirty="0"/>
              <a:t>Current NSQ Design</a:t>
            </a:r>
          </a:p>
          <a:p>
            <a:pPr lvl="1"/>
            <a:r>
              <a:rPr lang="en-US" dirty="0" smtClean="0"/>
              <a:t>Design Assumptions</a:t>
            </a:r>
            <a:r>
              <a:rPr lang="en-US" dirty="0"/>
              <a:t> </a:t>
            </a:r>
            <a:r>
              <a:rPr lang="en-US" dirty="0" smtClean="0"/>
              <a:t>and Considerations</a:t>
            </a:r>
          </a:p>
          <a:p>
            <a:endParaRPr lang="en-US" dirty="0" smtClean="0"/>
          </a:p>
          <a:p>
            <a:r>
              <a:rPr lang="en-US" b="1" dirty="0" smtClean="0"/>
              <a:t>Design of RM-UDP</a:t>
            </a:r>
          </a:p>
          <a:p>
            <a:pPr lvl="1"/>
            <a:r>
              <a:rPr lang="en-US" sz="1600" b="1" dirty="0" err="1"/>
              <a:t>NSQd</a:t>
            </a:r>
            <a:r>
              <a:rPr lang="en-US" sz="1600" b="1" dirty="0"/>
              <a:t> address management and lookup </a:t>
            </a:r>
          </a:p>
          <a:p>
            <a:pPr lvl="1"/>
            <a:r>
              <a:rPr lang="en-US" b="1" dirty="0" err="1" smtClean="0"/>
              <a:t>NSQd</a:t>
            </a:r>
            <a:r>
              <a:rPr lang="en-US" b="1" dirty="0" smtClean="0"/>
              <a:t> and Consumer communication</a:t>
            </a:r>
          </a:p>
          <a:p>
            <a:endParaRPr lang="en-US" dirty="0" smtClean="0"/>
          </a:p>
        </p:txBody>
      </p:sp>
      <p:sp>
        <p:nvSpPr>
          <p:cNvPr id="4" name="Date Placeholder 3"/>
          <p:cNvSpPr>
            <a:spLocks noGrp="1"/>
          </p:cNvSpPr>
          <p:nvPr>
            <p:ph type="dt" sz="half" idx="10"/>
          </p:nvPr>
        </p:nvSpPr>
        <p:spPr/>
        <p:txBody>
          <a:bodyPr/>
          <a:lstStyle/>
          <a:p>
            <a:fld id="{F644219C-3210-D84C-B4C8-4D9D75D4EF46}" type="datetime1">
              <a:rPr lang="en-US" smtClean="0"/>
              <a:pPr/>
              <a:t>3/23/17</a:t>
            </a:fld>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pPr/>
              <a:t>20</a:t>
            </a:fld>
            <a:endParaRPr lang="en-US" dirty="0"/>
          </a:p>
        </p:txBody>
      </p:sp>
    </p:spTree>
    <p:extLst>
      <p:ext uri="{BB962C8B-B14F-4D97-AF65-F5344CB8AC3E}">
        <p14:creationId xmlns:p14="http://schemas.microsoft.com/office/powerpoint/2010/main" val="131569026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https://documents.lucidchart.com/documents/8c275912-7948-44a9-b339-eb52b531551e/pages/aQwegv.vxkbA?a=3441&amp;x=412&amp;y=628&amp;w=616&amp;h=495&amp;store=1&amp;accept=image%2F*&amp;auth=LCA%204f1638db330e13449275975795f4237775fb6d42-ts%3D148189729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59434" y="1056287"/>
            <a:ext cx="3803566" cy="305437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dirty="0" smtClean="0"/>
              <a:t>Design of RM-UDP</a:t>
            </a:r>
            <a:endParaRPr lang="en-US" dirty="0"/>
          </a:p>
        </p:txBody>
      </p:sp>
      <p:sp>
        <p:nvSpPr>
          <p:cNvPr id="3" name="Content Placeholder 2"/>
          <p:cNvSpPr>
            <a:spLocks noGrp="1"/>
          </p:cNvSpPr>
          <p:nvPr>
            <p:ph idx="1"/>
          </p:nvPr>
        </p:nvSpPr>
        <p:spPr>
          <a:xfrm>
            <a:off x="304800" y="1056287"/>
            <a:ext cx="4800600" cy="3077427"/>
          </a:xfrm>
        </p:spPr>
        <p:txBody>
          <a:bodyPr>
            <a:normAutofit/>
          </a:bodyPr>
          <a:lstStyle/>
          <a:p>
            <a:r>
              <a:rPr lang="en-US" dirty="0" err="1" smtClean="0"/>
              <a:t>NSQLookupd</a:t>
            </a:r>
            <a:r>
              <a:rPr lang="en-US" dirty="0" smtClean="0"/>
              <a:t> </a:t>
            </a:r>
            <a:r>
              <a:rPr lang="en-US" dirty="0"/>
              <a:t>address </a:t>
            </a:r>
            <a:r>
              <a:rPr lang="en-US" dirty="0" smtClean="0"/>
              <a:t>management</a:t>
            </a:r>
            <a:endParaRPr lang="en-US" dirty="0"/>
          </a:p>
          <a:p>
            <a:pPr lvl="1"/>
            <a:r>
              <a:rPr lang="en-US" sz="1500" dirty="0" smtClean="0"/>
              <a:t>When multicast is enabled in </a:t>
            </a:r>
            <a:r>
              <a:rPr lang="en-US" sz="1500" dirty="0" err="1" smtClean="0"/>
              <a:t>NSQLookupd</a:t>
            </a:r>
            <a:r>
              <a:rPr lang="en-US" sz="1500" dirty="0" smtClean="0"/>
              <a:t> (with </a:t>
            </a:r>
            <a:r>
              <a:rPr lang="en-US" sz="1500" dirty="0" err="1" smtClean="0"/>
              <a:t>multicast_flag</a:t>
            </a:r>
            <a:r>
              <a:rPr lang="en-US" sz="1500" dirty="0" smtClean="0"/>
              <a:t>), it </a:t>
            </a:r>
            <a:r>
              <a:rPr lang="en-US" sz="1500" dirty="0"/>
              <a:t>reserves some multicast addresses in the network and UDP ports on each server. It also maintains available multicast addresses and ports and used </a:t>
            </a:r>
            <a:r>
              <a:rPr lang="en-US" sz="1500" dirty="0" smtClean="0"/>
              <a:t>ones.</a:t>
            </a:r>
            <a:endParaRPr lang="en-US" sz="1500" dirty="0"/>
          </a:p>
          <a:p>
            <a:pPr lvl="1"/>
            <a:r>
              <a:rPr lang="en-US" sz="1500" dirty="0"/>
              <a:t>When </a:t>
            </a:r>
            <a:r>
              <a:rPr lang="en-US" sz="1500" dirty="0" err="1"/>
              <a:t>NSQd</a:t>
            </a:r>
            <a:r>
              <a:rPr lang="en-US" sz="1500" dirty="0"/>
              <a:t> registers itself to a topic, </a:t>
            </a:r>
            <a:r>
              <a:rPr lang="en-US" sz="1500" dirty="0" err="1" smtClean="0"/>
              <a:t>NSQLookupd</a:t>
            </a:r>
            <a:r>
              <a:rPr lang="en-US" sz="1500" dirty="0" smtClean="0"/>
              <a:t> returns the multicast address and port corresponding for the topic. If </a:t>
            </a:r>
            <a:r>
              <a:rPr lang="en-US" sz="1500" dirty="0"/>
              <a:t>the topic is new, then </a:t>
            </a:r>
            <a:r>
              <a:rPr lang="en-US" sz="1500" dirty="0" err="1"/>
              <a:t>NSQLookupd</a:t>
            </a:r>
            <a:r>
              <a:rPr lang="en-US" sz="1500" dirty="0"/>
              <a:t> assigns a new multicast address and port to the topic, and returns the assigned address and port.</a:t>
            </a:r>
          </a:p>
        </p:txBody>
      </p:sp>
      <p:sp>
        <p:nvSpPr>
          <p:cNvPr id="4" name="Date Placeholder 3"/>
          <p:cNvSpPr>
            <a:spLocks noGrp="1"/>
          </p:cNvSpPr>
          <p:nvPr>
            <p:ph type="dt" sz="half" idx="10"/>
          </p:nvPr>
        </p:nvSpPr>
        <p:spPr/>
        <p:txBody>
          <a:bodyPr/>
          <a:lstStyle/>
          <a:p>
            <a:fld id="{8137E270-58EC-A64E-AF90-41C54F56D097}" type="datetime1">
              <a:rPr lang="en-US" smtClean="0"/>
              <a:pPr/>
              <a:t>3/23/17</a:t>
            </a:fld>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pPr/>
              <a:t>21</a:t>
            </a:fld>
            <a:endParaRPr lang="en-US" dirty="0"/>
          </a:p>
        </p:txBody>
      </p:sp>
      <p:sp>
        <p:nvSpPr>
          <p:cNvPr id="7" name="Rectangle 6"/>
          <p:cNvSpPr/>
          <p:nvPr/>
        </p:nvSpPr>
        <p:spPr>
          <a:xfrm>
            <a:off x="381000" y="4133714"/>
            <a:ext cx="8305800" cy="2169825"/>
          </a:xfrm>
          <a:prstGeom prst="rect">
            <a:avLst/>
          </a:prstGeom>
        </p:spPr>
        <p:txBody>
          <a:bodyPr wrap="square">
            <a:spAutoFit/>
          </a:bodyPr>
          <a:lstStyle/>
          <a:p>
            <a:pPr marL="257175" lvl="0" indent="-257175" defTabSz="342900">
              <a:spcBef>
                <a:spcPct val="20000"/>
              </a:spcBef>
              <a:buClr>
                <a:srgbClr val="CC9933"/>
              </a:buClr>
              <a:buFont typeface="Wingdings" charset="2"/>
              <a:buChar char="Ø"/>
            </a:pPr>
            <a:r>
              <a:rPr lang="en-US" dirty="0" err="1" smtClean="0">
                <a:solidFill>
                  <a:prstClr val="black"/>
                </a:solidFill>
                <a:latin typeface="Palatino"/>
                <a:cs typeface="Palatino"/>
              </a:rPr>
              <a:t>NSQd</a:t>
            </a:r>
            <a:r>
              <a:rPr lang="en-US" dirty="0">
                <a:solidFill>
                  <a:prstClr val="black"/>
                </a:solidFill>
                <a:latin typeface="Palatino"/>
                <a:cs typeface="Palatino"/>
              </a:rPr>
              <a:t> lookup in Consumer </a:t>
            </a:r>
          </a:p>
          <a:p>
            <a:pPr marL="557213" lvl="1" indent="-214313" defTabSz="342900">
              <a:spcBef>
                <a:spcPct val="20000"/>
              </a:spcBef>
              <a:buClr>
                <a:srgbClr val="9BBB59">
                  <a:lumMod val="50000"/>
                </a:srgbClr>
              </a:buClr>
              <a:buSzPct val="80000"/>
              <a:buFont typeface="Wingdings" charset="2"/>
              <a:buChar char="q"/>
            </a:pPr>
            <a:r>
              <a:rPr lang="en-US" sz="1500" dirty="0">
                <a:solidFill>
                  <a:prstClr val="black"/>
                </a:solidFill>
                <a:latin typeface="Palatino"/>
                <a:cs typeface="Palatino"/>
              </a:rPr>
              <a:t>Consumer queries </a:t>
            </a:r>
            <a:r>
              <a:rPr lang="en-US" sz="1500" dirty="0" err="1" smtClean="0">
                <a:solidFill>
                  <a:prstClr val="black"/>
                </a:solidFill>
                <a:latin typeface="Palatino"/>
                <a:cs typeface="Palatino"/>
              </a:rPr>
              <a:t>NSQLookupd</a:t>
            </a:r>
            <a:r>
              <a:rPr lang="en-US" sz="1500" dirty="0" smtClean="0">
                <a:solidFill>
                  <a:prstClr val="black"/>
                </a:solidFill>
                <a:latin typeface="Palatino"/>
                <a:cs typeface="Palatino"/>
              </a:rPr>
              <a:t> for </a:t>
            </a:r>
            <a:r>
              <a:rPr lang="en-US" sz="1500" dirty="0" err="1" smtClean="0">
                <a:solidFill>
                  <a:prstClr val="black"/>
                </a:solidFill>
                <a:latin typeface="Palatino"/>
                <a:cs typeface="Palatino"/>
              </a:rPr>
              <a:t>NSQd</a:t>
            </a:r>
            <a:r>
              <a:rPr lang="en-US" sz="1500" dirty="0" smtClean="0">
                <a:solidFill>
                  <a:prstClr val="black"/>
                </a:solidFill>
                <a:latin typeface="Palatino"/>
                <a:cs typeface="Palatino"/>
              </a:rPr>
              <a:t> info on a given </a:t>
            </a:r>
            <a:r>
              <a:rPr lang="en-US" sz="1500" dirty="0">
                <a:solidFill>
                  <a:prstClr val="black"/>
                </a:solidFill>
                <a:latin typeface="Palatino"/>
                <a:cs typeface="Palatino"/>
              </a:rPr>
              <a:t>topic</a:t>
            </a:r>
          </a:p>
          <a:p>
            <a:pPr marL="557213" lvl="1" indent="-214313" defTabSz="342900">
              <a:spcBef>
                <a:spcPct val="20000"/>
              </a:spcBef>
              <a:buClr>
                <a:srgbClr val="9BBB59">
                  <a:lumMod val="50000"/>
                </a:srgbClr>
              </a:buClr>
              <a:buSzPct val="80000"/>
              <a:buFont typeface="Wingdings" charset="2"/>
              <a:buChar char="q"/>
            </a:pPr>
            <a:r>
              <a:rPr lang="en-US" sz="1500" dirty="0" smtClean="0">
                <a:solidFill>
                  <a:prstClr val="black"/>
                </a:solidFill>
                <a:latin typeface="Palatino"/>
                <a:cs typeface="Palatino"/>
              </a:rPr>
              <a:t>It </a:t>
            </a:r>
            <a:r>
              <a:rPr lang="en-US" sz="1500" dirty="0">
                <a:solidFill>
                  <a:prstClr val="black"/>
                </a:solidFill>
                <a:latin typeface="Palatino"/>
                <a:cs typeface="Palatino"/>
              </a:rPr>
              <a:t>returns </a:t>
            </a:r>
            <a:r>
              <a:rPr lang="en-US" sz="1500" dirty="0" err="1" smtClean="0">
                <a:solidFill>
                  <a:prstClr val="black"/>
                </a:solidFill>
                <a:latin typeface="Palatino"/>
                <a:cs typeface="Palatino"/>
              </a:rPr>
              <a:t>NSQd</a:t>
            </a:r>
            <a:r>
              <a:rPr lang="en-US" sz="1500" dirty="0" smtClean="0">
                <a:solidFill>
                  <a:prstClr val="black"/>
                </a:solidFill>
                <a:latin typeface="Palatino"/>
                <a:cs typeface="Palatino"/>
              </a:rPr>
              <a:t> information related to that topic.</a:t>
            </a:r>
          </a:p>
          <a:p>
            <a:pPr marL="1014413" lvl="2" indent="-214313" defTabSz="342900">
              <a:spcBef>
                <a:spcPct val="20000"/>
              </a:spcBef>
              <a:buClr>
                <a:srgbClr val="9BBB59">
                  <a:lumMod val="50000"/>
                </a:srgbClr>
              </a:buClr>
              <a:buSzPct val="80000"/>
              <a:buFont typeface="Wingdings" charset="2"/>
              <a:buChar char="q"/>
            </a:pPr>
            <a:r>
              <a:rPr lang="en-US" sz="1500" dirty="0" err="1" smtClean="0">
                <a:solidFill>
                  <a:prstClr val="black"/>
                </a:solidFill>
                <a:latin typeface="Palatino"/>
                <a:cs typeface="Palatino"/>
              </a:rPr>
              <a:t>NSQLookupd</a:t>
            </a:r>
            <a:r>
              <a:rPr lang="en-US" sz="1500" dirty="0" smtClean="0">
                <a:solidFill>
                  <a:prstClr val="black"/>
                </a:solidFill>
                <a:latin typeface="Palatino"/>
                <a:cs typeface="Palatino"/>
              </a:rPr>
              <a:t> returns the information (unicast address) of </a:t>
            </a:r>
            <a:r>
              <a:rPr lang="en-US" sz="1500" dirty="0" err="1" smtClean="0">
                <a:solidFill>
                  <a:prstClr val="black"/>
                </a:solidFill>
                <a:latin typeface="Palatino"/>
                <a:cs typeface="Palatino"/>
              </a:rPr>
              <a:t>NSQds</a:t>
            </a:r>
            <a:r>
              <a:rPr lang="en-US" sz="1500" dirty="0" smtClean="0">
                <a:solidFill>
                  <a:prstClr val="black"/>
                </a:solidFill>
                <a:latin typeface="Palatino"/>
                <a:cs typeface="Palatino"/>
              </a:rPr>
              <a:t> that publish the topic</a:t>
            </a:r>
            <a:r>
              <a:rPr lang="en-US" sz="1500" dirty="0">
                <a:solidFill>
                  <a:prstClr val="black"/>
                </a:solidFill>
                <a:latin typeface="Palatino"/>
                <a:cs typeface="Palatino"/>
              </a:rPr>
              <a:t> </a:t>
            </a:r>
            <a:r>
              <a:rPr lang="en-US" sz="1500" dirty="0" smtClean="0">
                <a:solidFill>
                  <a:prstClr val="black"/>
                </a:solidFill>
                <a:latin typeface="Palatino"/>
                <a:cs typeface="Palatino"/>
              </a:rPr>
              <a:t>and the multicast address/port  for the topic.</a:t>
            </a:r>
            <a:endParaRPr lang="en-US" sz="1500" dirty="0">
              <a:solidFill>
                <a:prstClr val="black"/>
              </a:solidFill>
              <a:latin typeface="Palatino"/>
              <a:cs typeface="Palatino"/>
            </a:endParaRPr>
          </a:p>
          <a:p>
            <a:pPr marL="1014413" lvl="2" indent="-214313" defTabSz="342900">
              <a:spcBef>
                <a:spcPct val="20000"/>
              </a:spcBef>
              <a:buClr>
                <a:srgbClr val="9BBB59">
                  <a:lumMod val="50000"/>
                </a:srgbClr>
              </a:buClr>
              <a:buSzPct val="80000"/>
              <a:buFont typeface="Wingdings" charset="2"/>
              <a:buChar char="q"/>
            </a:pPr>
            <a:r>
              <a:rPr lang="en-US" sz="1500" dirty="0" smtClean="0">
                <a:solidFill>
                  <a:prstClr val="black"/>
                </a:solidFill>
                <a:latin typeface="Palatino"/>
                <a:cs typeface="Palatino"/>
              </a:rPr>
              <a:t>Consumer can uses multicast address if it wants to subscribe to multicast channel of the topic. Otherwise, it connects to all </a:t>
            </a:r>
            <a:r>
              <a:rPr lang="en-US" sz="1500" dirty="0" err="1" smtClean="0">
                <a:solidFill>
                  <a:prstClr val="black"/>
                </a:solidFill>
                <a:latin typeface="Palatino"/>
                <a:cs typeface="Palatino"/>
              </a:rPr>
              <a:t>NSQds</a:t>
            </a:r>
            <a:r>
              <a:rPr lang="en-US" sz="1500" dirty="0" smtClean="0">
                <a:solidFill>
                  <a:prstClr val="black"/>
                </a:solidFill>
                <a:latin typeface="Palatino"/>
                <a:cs typeface="Palatino"/>
              </a:rPr>
              <a:t> using unicast address for other channels.</a:t>
            </a:r>
          </a:p>
        </p:txBody>
      </p:sp>
    </p:spTree>
    <p:extLst>
      <p:ext uri="{BB962C8B-B14F-4D97-AF65-F5344CB8AC3E}">
        <p14:creationId xmlns:p14="http://schemas.microsoft.com/office/powerpoint/2010/main" val="192689671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https://documents.lucidchart.com/documents/8c275912-7948-44a9-b339-eb52b531551e/pages/G1Gg3C0JT~y_?a=3615&amp;x=337&amp;y=327&amp;w=946&amp;h=297&amp;store=1&amp;accept=image%2F*&amp;auth=LCA%20d7e8b911c98c8e88d0adf89ee61fd55820ce2fce-ts%3D148189729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47383" y="264082"/>
            <a:ext cx="4496617" cy="1412318"/>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dirty="0" smtClean="0"/>
              <a:t>Design of RM-UDP</a:t>
            </a:r>
            <a:endParaRPr lang="en-US" dirty="0"/>
          </a:p>
        </p:txBody>
      </p:sp>
      <p:sp>
        <p:nvSpPr>
          <p:cNvPr id="3" name="Content Placeholder 2"/>
          <p:cNvSpPr>
            <a:spLocks noGrp="1"/>
          </p:cNvSpPr>
          <p:nvPr>
            <p:ph idx="1"/>
          </p:nvPr>
        </p:nvSpPr>
        <p:spPr>
          <a:xfrm>
            <a:off x="457200" y="1056287"/>
            <a:ext cx="7981950" cy="5300065"/>
          </a:xfrm>
        </p:spPr>
        <p:txBody>
          <a:bodyPr>
            <a:normAutofit/>
          </a:bodyPr>
          <a:lstStyle/>
          <a:p>
            <a:r>
              <a:rPr lang="en-US" dirty="0" smtClean="0"/>
              <a:t>Consumer and </a:t>
            </a:r>
            <a:r>
              <a:rPr lang="en-US" dirty="0" err="1" smtClean="0"/>
              <a:t>NSQd</a:t>
            </a:r>
            <a:r>
              <a:rPr lang="en-US" dirty="0" smtClean="0"/>
              <a:t> Communication</a:t>
            </a:r>
          </a:p>
          <a:p>
            <a:pPr lvl="1"/>
            <a:r>
              <a:rPr lang="en-US" dirty="0" smtClean="0"/>
              <a:t>Connection Setup</a:t>
            </a:r>
          </a:p>
          <a:p>
            <a:pPr lvl="2"/>
            <a:r>
              <a:rPr lang="en-US" dirty="0" smtClean="0"/>
              <a:t>After </a:t>
            </a:r>
            <a:r>
              <a:rPr lang="en-US" dirty="0" err="1" smtClean="0"/>
              <a:t>NSQd</a:t>
            </a:r>
            <a:r>
              <a:rPr lang="en-US" dirty="0" smtClean="0"/>
              <a:t> registers a topic and receives the multicast address for the topic, it creates a client and a </a:t>
            </a:r>
            <a:r>
              <a:rPr lang="en-US" altLang="zh-CN" dirty="0" smtClean="0"/>
              <a:t>channel specific for multicast (named “multicast”) using the assigned multicast address </a:t>
            </a:r>
            <a:r>
              <a:rPr lang="en-US" dirty="0" smtClean="0"/>
              <a:t>(see slide 14 </a:t>
            </a:r>
            <a:r>
              <a:rPr lang="en-US" dirty="0"/>
              <a:t>for </a:t>
            </a:r>
            <a:r>
              <a:rPr lang="en-US" dirty="0" smtClean="0"/>
              <a:t>the detailed </a:t>
            </a:r>
            <a:r>
              <a:rPr lang="en-US" dirty="0"/>
              <a:t>structure </a:t>
            </a:r>
            <a:r>
              <a:rPr lang="en-US" dirty="0" smtClean="0"/>
              <a:t>of a client </a:t>
            </a:r>
            <a:r>
              <a:rPr lang="en-US" dirty="0"/>
              <a:t>and channel</a:t>
            </a:r>
            <a:r>
              <a:rPr lang="en-US" dirty="0" smtClean="0"/>
              <a:t>)</a:t>
            </a:r>
          </a:p>
          <a:p>
            <a:pPr lvl="2"/>
            <a:r>
              <a:rPr lang="en-US" dirty="0" smtClean="0"/>
              <a:t>Consumer who subscribes to multicast channel of topic simply joins (local multicast functionality) and listening to the multicast address of the topic (no explicit sending of SUB message)</a:t>
            </a:r>
          </a:p>
          <a:p>
            <a:pPr lvl="2"/>
            <a:r>
              <a:rPr lang="en-US" dirty="0" smtClean="0"/>
              <a:t>HEARTBEAT </a:t>
            </a:r>
            <a:r>
              <a:rPr lang="en-US" dirty="0"/>
              <a:t>messages are sent every heartbeat interval.</a:t>
            </a:r>
          </a:p>
          <a:p>
            <a:pPr lvl="2"/>
            <a:r>
              <a:rPr lang="en-US" dirty="0" smtClean="0"/>
              <a:t>RDY messages and FIN messages sent from consumers are disabled. </a:t>
            </a:r>
          </a:p>
          <a:p>
            <a:pPr lvl="1"/>
            <a:endParaRPr lang="en-US" dirty="0" smtClean="0"/>
          </a:p>
          <a:p>
            <a:pPr lvl="1"/>
            <a:r>
              <a:rPr lang="en-US" dirty="0" smtClean="0"/>
              <a:t>Connection Cleanup</a:t>
            </a:r>
          </a:p>
          <a:p>
            <a:pPr lvl="2"/>
            <a:r>
              <a:rPr lang="en-US" dirty="0" smtClean="0"/>
              <a:t>When </a:t>
            </a:r>
            <a:r>
              <a:rPr lang="en-US" dirty="0" err="1" smtClean="0"/>
              <a:t>NSQd</a:t>
            </a:r>
            <a:r>
              <a:rPr lang="en-US" dirty="0" smtClean="0"/>
              <a:t> wants to close multicast connection, it can either actively sends a CLOSE message to multicast connection before it closes the connection, or it simply closes the connection.</a:t>
            </a:r>
          </a:p>
          <a:p>
            <a:pPr lvl="2"/>
            <a:r>
              <a:rPr lang="en-US" dirty="0" smtClean="0"/>
              <a:t>Consumer closes multicast connection when it receives a CLOSE message or no message </a:t>
            </a:r>
            <a:r>
              <a:rPr lang="en-US" dirty="0"/>
              <a:t>(including HEARTBEAT </a:t>
            </a:r>
            <a:r>
              <a:rPr lang="en-US" dirty="0" smtClean="0"/>
              <a:t>message) are received for several heartbeat intervals. </a:t>
            </a:r>
          </a:p>
        </p:txBody>
      </p:sp>
      <p:sp>
        <p:nvSpPr>
          <p:cNvPr id="4" name="Date Placeholder 3"/>
          <p:cNvSpPr>
            <a:spLocks noGrp="1"/>
          </p:cNvSpPr>
          <p:nvPr>
            <p:ph type="dt" sz="half" idx="10"/>
          </p:nvPr>
        </p:nvSpPr>
        <p:spPr/>
        <p:txBody>
          <a:bodyPr/>
          <a:lstStyle/>
          <a:p>
            <a:fld id="{D24EFE2F-28A1-304C-8310-0F5E12F93F1C}" type="datetime1">
              <a:rPr lang="en-US" smtClean="0"/>
              <a:pPr/>
              <a:t>3/23/17</a:t>
            </a:fld>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pPr/>
              <a:t>22</a:t>
            </a:fld>
            <a:endParaRPr lang="en-US" dirty="0"/>
          </a:p>
        </p:txBody>
      </p:sp>
    </p:spTree>
    <p:extLst>
      <p:ext uri="{BB962C8B-B14F-4D97-AF65-F5344CB8AC3E}">
        <p14:creationId xmlns:p14="http://schemas.microsoft.com/office/powerpoint/2010/main" val="512150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Design of RM-UDP</a:t>
            </a:r>
            <a:endParaRPr lang="en-US" dirty="0"/>
          </a:p>
        </p:txBody>
      </p:sp>
      <p:sp>
        <p:nvSpPr>
          <p:cNvPr id="3" name="Content Placeholder 2"/>
          <p:cNvSpPr>
            <a:spLocks noGrp="1"/>
          </p:cNvSpPr>
          <p:nvPr>
            <p:ph idx="1"/>
          </p:nvPr>
        </p:nvSpPr>
        <p:spPr>
          <a:xfrm>
            <a:off x="381000" y="1056287"/>
            <a:ext cx="4419600" cy="5420713"/>
          </a:xfrm>
        </p:spPr>
        <p:txBody>
          <a:bodyPr>
            <a:normAutofit lnSpcReduction="10000"/>
          </a:bodyPr>
          <a:lstStyle/>
          <a:p>
            <a:r>
              <a:rPr lang="en-US" dirty="0" smtClean="0"/>
              <a:t>Consumer and </a:t>
            </a:r>
            <a:r>
              <a:rPr lang="en-US" dirty="0" err="1" smtClean="0"/>
              <a:t>NSQd</a:t>
            </a:r>
            <a:r>
              <a:rPr lang="en-US" dirty="0" smtClean="0"/>
              <a:t> Communication</a:t>
            </a:r>
          </a:p>
          <a:p>
            <a:pPr lvl="1"/>
            <a:r>
              <a:rPr lang="en-US" dirty="0"/>
              <a:t>Message </a:t>
            </a:r>
            <a:r>
              <a:rPr lang="en-US" dirty="0" smtClean="0"/>
              <a:t>Sending (Daemon)</a:t>
            </a:r>
          </a:p>
          <a:p>
            <a:pPr lvl="2"/>
            <a:r>
              <a:rPr lang="en-US" dirty="0" err="1" smtClean="0"/>
              <a:t>NSQd</a:t>
            </a:r>
            <a:r>
              <a:rPr lang="en-US" dirty="0" smtClean="0"/>
              <a:t> sends/resends </a:t>
            </a:r>
            <a:r>
              <a:rPr lang="en-US" dirty="0"/>
              <a:t>message to the multicast </a:t>
            </a:r>
            <a:r>
              <a:rPr lang="en-US" dirty="0" smtClean="0"/>
              <a:t>address when signaled to, it also maintains each message along with its message id, first send timestamp and last send timestamp using in-flight queue. </a:t>
            </a:r>
          </a:p>
          <a:p>
            <a:pPr lvl="2"/>
            <a:r>
              <a:rPr lang="en-US" dirty="0" smtClean="0"/>
              <a:t>If </a:t>
            </a:r>
            <a:r>
              <a:rPr lang="en-US" dirty="0"/>
              <a:t>no </a:t>
            </a:r>
            <a:r>
              <a:rPr lang="en-US" dirty="0" smtClean="0"/>
              <a:t>message sent out for </a:t>
            </a:r>
            <a:r>
              <a:rPr lang="en-US" i="1" dirty="0" smtClean="0"/>
              <a:t>last-send-timeout</a:t>
            </a:r>
            <a:r>
              <a:rPr lang="en-US" dirty="0"/>
              <a:t>, </a:t>
            </a:r>
            <a:r>
              <a:rPr lang="en-US" dirty="0" err="1"/>
              <a:t>NSQd</a:t>
            </a:r>
            <a:r>
              <a:rPr lang="en-US" dirty="0"/>
              <a:t> sends up to </a:t>
            </a:r>
            <a:r>
              <a:rPr lang="en-US" i="1" dirty="0"/>
              <a:t>max-null-send</a:t>
            </a:r>
            <a:r>
              <a:rPr lang="en-US" dirty="0"/>
              <a:t> NULL messages </a:t>
            </a:r>
            <a:r>
              <a:rPr lang="en-US" dirty="0" smtClean="0"/>
              <a:t>to ensure the receiver can detect message loss for last sent message in a timely fashion. (see slide 28 for more details about NULL message)</a:t>
            </a:r>
          </a:p>
          <a:p>
            <a:pPr lvl="2"/>
            <a:r>
              <a:rPr lang="en-US" dirty="0" smtClean="0"/>
              <a:t>A message </a:t>
            </a:r>
            <a:r>
              <a:rPr lang="en-US" dirty="0"/>
              <a:t>in in-flight queue times out </a:t>
            </a:r>
            <a:r>
              <a:rPr lang="en-US" dirty="0" smtClean="0"/>
              <a:t>if </a:t>
            </a:r>
          </a:p>
          <a:p>
            <a:pPr lvl="3"/>
            <a:r>
              <a:rPr lang="en-US" dirty="0" smtClean="0"/>
              <a:t>more than </a:t>
            </a:r>
            <a:r>
              <a:rPr lang="en-US" i="1" dirty="0" err="1" smtClean="0"/>
              <a:t>max_hard_timeout</a:t>
            </a:r>
            <a:r>
              <a:rPr lang="en-US" dirty="0" smtClean="0"/>
              <a:t> has elapsed since it was </a:t>
            </a:r>
            <a:r>
              <a:rPr lang="en-US" u="sng" dirty="0" smtClean="0"/>
              <a:t>first</a:t>
            </a:r>
            <a:r>
              <a:rPr lang="en-US" dirty="0" smtClean="0"/>
              <a:t> sent, </a:t>
            </a:r>
          </a:p>
          <a:p>
            <a:pPr lvl="3"/>
            <a:r>
              <a:rPr lang="en-US" dirty="0" smtClean="0"/>
              <a:t>or more than </a:t>
            </a:r>
            <a:r>
              <a:rPr lang="en-US" i="1" dirty="0" err="1" smtClean="0"/>
              <a:t>message_safe_timeout</a:t>
            </a:r>
            <a:r>
              <a:rPr lang="en-US" dirty="0" smtClean="0"/>
              <a:t> has elapsed since it was </a:t>
            </a:r>
            <a:r>
              <a:rPr lang="en-US" u="sng" dirty="0" smtClean="0"/>
              <a:t>last</a:t>
            </a:r>
            <a:r>
              <a:rPr lang="en-US" dirty="0" smtClean="0"/>
              <a:t> sent. </a:t>
            </a:r>
          </a:p>
          <a:p>
            <a:pPr lvl="2"/>
            <a:r>
              <a:rPr lang="en-US" dirty="0" smtClean="0"/>
              <a:t>Timed-out message is removed from in-flight queue. (see slide 29 for details about checking message timeout)</a:t>
            </a:r>
            <a:endParaRPr lang="en-US" i="1" dirty="0"/>
          </a:p>
        </p:txBody>
      </p:sp>
      <p:sp>
        <p:nvSpPr>
          <p:cNvPr id="4" name="Date Placeholder 3"/>
          <p:cNvSpPr>
            <a:spLocks noGrp="1"/>
          </p:cNvSpPr>
          <p:nvPr>
            <p:ph type="dt" sz="half" idx="10"/>
          </p:nvPr>
        </p:nvSpPr>
        <p:spPr/>
        <p:txBody>
          <a:bodyPr/>
          <a:lstStyle/>
          <a:p>
            <a:fld id="{BB5AA218-7661-ED41-9BC3-F6E6D4A0AA55}" type="datetime1">
              <a:rPr lang="en-US" smtClean="0"/>
              <a:pPr/>
              <a:t>3/23/17</a:t>
            </a:fld>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pPr/>
              <a:t>23</a:t>
            </a:fld>
            <a:endParaRPr lang="en-US" dirty="0"/>
          </a:p>
        </p:txBody>
      </p:sp>
      <p:pic>
        <p:nvPicPr>
          <p:cNvPr id="11" name="Picture 10"/>
          <p:cNvPicPr>
            <a:picLocks noChangeAspect="1"/>
          </p:cNvPicPr>
          <p:nvPr/>
        </p:nvPicPr>
        <p:blipFill>
          <a:blip r:embed="rId3"/>
          <a:stretch>
            <a:fillRect/>
          </a:stretch>
        </p:blipFill>
        <p:spPr>
          <a:xfrm>
            <a:off x="4753785" y="1078600"/>
            <a:ext cx="3925132" cy="5198463"/>
          </a:xfrm>
          <a:prstGeom prst="rect">
            <a:avLst/>
          </a:prstGeom>
        </p:spPr>
      </p:pic>
    </p:spTree>
    <p:extLst>
      <p:ext uri="{BB962C8B-B14F-4D97-AF65-F5344CB8AC3E}">
        <p14:creationId xmlns:p14="http://schemas.microsoft.com/office/powerpoint/2010/main" val="200503307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Design of RM-UDP</a:t>
            </a:r>
            <a:endParaRPr lang="en-US" dirty="0"/>
          </a:p>
        </p:txBody>
      </p:sp>
      <p:sp>
        <p:nvSpPr>
          <p:cNvPr id="3" name="Content Placeholder 2"/>
          <p:cNvSpPr>
            <a:spLocks noGrp="1"/>
          </p:cNvSpPr>
          <p:nvPr>
            <p:ph idx="1"/>
          </p:nvPr>
        </p:nvSpPr>
        <p:spPr>
          <a:xfrm>
            <a:off x="457200" y="1056287"/>
            <a:ext cx="4648200" cy="5420713"/>
          </a:xfrm>
        </p:spPr>
        <p:txBody>
          <a:bodyPr>
            <a:normAutofit/>
          </a:bodyPr>
          <a:lstStyle/>
          <a:p>
            <a:r>
              <a:rPr lang="en-US" dirty="0" smtClean="0"/>
              <a:t>Consumer and </a:t>
            </a:r>
            <a:r>
              <a:rPr lang="en-US" dirty="0" err="1" smtClean="0"/>
              <a:t>NSQd</a:t>
            </a:r>
            <a:r>
              <a:rPr lang="en-US" dirty="0" smtClean="0"/>
              <a:t> Communication</a:t>
            </a:r>
          </a:p>
          <a:p>
            <a:pPr lvl="1"/>
            <a:r>
              <a:rPr lang="en-US" dirty="0" smtClean="0"/>
              <a:t>Lost </a:t>
            </a:r>
            <a:r>
              <a:rPr lang="en-US" dirty="0"/>
              <a:t>Message </a:t>
            </a:r>
            <a:r>
              <a:rPr lang="en-US" dirty="0" smtClean="0"/>
              <a:t>Retransmission (Daemon)</a:t>
            </a:r>
            <a:endParaRPr lang="en-US" dirty="0"/>
          </a:p>
          <a:p>
            <a:pPr lvl="2"/>
            <a:r>
              <a:rPr lang="en-US" dirty="0" smtClean="0"/>
              <a:t>When </a:t>
            </a:r>
            <a:r>
              <a:rPr lang="en-US" dirty="0" err="1" smtClean="0"/>
              <a:t>NSQd</a:t>
            </a:r>
            <a:r>
              <a:rPr lang="en-US" dirty="0" smtClean="0"/>
              <a:t> </a:t>
            </a:r>
            <a:r>
              <a:rPr lang="en-US" dirty="0"/>
              <a:t>receives a </a:t>
            </a:r>
            <a:r>
              <a:rPr lang="en-US" dirty="0" smtClean="0"/>
              <a:t>NACK for a message, it first checks if the message is still </a:t>
            </a:r>
            <a:r>
              <a:rPr lang="en-US" dirty="0"/>
              <a:t>in </a:t>
            </a:r>
            <a:r>
              <a:rPr lang="en-US" i="1" dirty="0" smtClean="0"/>
              <a:t>in-</a:t>
            </a:r>
            <a:r>
              <a:rPr lang="en-US" i="1" dirty="0" err="1" smtClean="0"/>
              <a:t>flight_queue</a:t>
            </a:r>
            <a:r>
              <a:rPr lang="en-US" dirty="0" smtClean="0"/>
              <a:t>. If it’s, do following.</a:t>
            </a:r>
          </a:p>
          <a:p>
            <a:pPr lvl="2"/>
            <a:r>
              <a:rPr lang="en-US" dirty="0" smtClean="0"/>
              <a:t>If previous NACK (for the same message id) does not exist, resend the message (through multicast), add the sender (of the NACK) to </a:t>
            </a:r>
            <a:r>
              <a:rPr lang="en-US" i="1" dirty="0" err="1" smtClean="0"/>
              <a:t>resend_msg_list</a:t>
            </a:r>
            <a:r>
              <a:rPr lang="en-US" dirty="0" smtClean="0"/>
              <a:t>.</a:t>
            </a:r>
          </a:p>
          <a:p>
            <a:pPr lvl="2"/>
            <a:r>
              <a:rPr lang="en-US" dirty="0" smtClean="0"/>
              <a:t>If previous NACK exists </a:t>
            </a:r>
          </a:p>
          <a:p>
            <a:pPr lvl="3"/>
            <a:r>
              <a:rPr lang="en-US" dirty="0" smtClean="0"/>
              <a:t>and is sent from the same sender, resend the message (through multicast), empty </a:t>
            </a:r>
            <a:r>
              <a:rPr lang="en-US" i="1" dirty="0" err="1" smtClean="0"/>
              <a:t>resend_msg_list</a:t>
            </a:r>
            <a:r>
              <a:rPr lang="en-US" dirty="0" smtClean="0"/>
              <a:t> for the message, add only the sender.</a:t>
            </a:r>
          </a:p>
          <a:p>
            <a:pPr lvl="3"/>
            <a:r>
              <a:rPr lang="en-US" dirty="0" smtClean="0"/>
              <a:t>and is not sent from the sender, append the sender to </a:t>
            </a:r>
            <a:r>
              <a:rPr lang="en-US" i="1" dirty="0" err="1" smtClean="0"/>
              <a:t>resend_msg_list</a:t>
            </a:r>
            <a:r>
              <a:rPr lang="en-US" dirty="0" smtClean="0"/>
              <a:t> for the message.</a:t>
            </a:r>
          </a:p>
          <a:p>
            <a:pPr lvl="2"/>
            <a:r>
              <a:rPr lang="en-US" dirty="0" smtClean="0"/>
              <a:t>The message sending process will remove a message from </a:t>
            </a:r>
            <a:r>
              <a:rPr lang="en-US" i="1" dirty="0" err="1" smtClean="0"/>
              <a:t>resend_msg_list</a:t>
            </a:r>
            <a:r>
              <a:rPr lang="en-US" dirty="0" smtClean="0"/>
              <a:t> when the message is removed from </a:t>
            </a:r>
            <a:r>
              <a:rPr lang="en-US" i="1" dirty="0" err="1" smtClean="0"/>
              <a:t>in_flight_queue</a:t>
            </a:r>
            <a:r>
              <a:rPr lang="en-US" dirty="0" smtClean="0"/>
              <a:t>.</a:t>
            </a:r>
            <a:endParaRPr lang="en-US" dirty="0"/>
          </a:p>
        </p:txBody>
      </p:sp>
      <p:sp>
        <p:nvSpPr>
          <p:cNvPr id="4" name="Date Placeholder 3"/>
          <p:cNvSpPr>
            <a:spLocks noGrp="1"/>
          </p:cNvSpPr>
          <p:nvPr>
            <p:ph type="dt" sz="half" idx="10"/>
          </p:nvPr>
        </p:nvSpPr>
        <p:spPr/>
        <p:txBody>
          <a:bodyPr/>
          <a:lstStyle/>
          <a:p>
            <a:fld id="{D24EFE2F-28A1-304C-8310-0F5E12F93F1C}" type="datetime1">
              <a:rPr lang="en-US" smtClean="0"/>
              <a:pPr/>
              <a:t>3/23/17</a:t>
            </a:fld>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pPr/>
              <a:t>24</a:t>
            </a:fld>
            <a:endParaRPr lang="en-US" dirty="0"/>
          </a:p>
        </p:txBody>
      </p:sp>
      <p:pic>
        <p:nvPicPr>
          <p:cNvPr id="7" name="Picture 6"/>
          <p:cNvPicPr>
            <a:picLocks noChangeAspect="1"/>
          </p:cNvPicPr>
          <p:nvPr/>
        </p:nvPicPr>
        <p:blipFill>
          <a:blip r:embed="rId3"/>
          <a:stretch>
            <a:fillRect/>
          </a:stretch>
        </p:blipFill>
        <p:spPr>
          <a:xfrm>
            <a:off x="5130800" y="2366469"/>
            <a:ext cx="3683000" cy="2679700"/>
          </a:xfrm>
          <a:prstGeom prst="rect">
            <a:avLst/>
          </a:prstGeom>
        </p:spPr>
      </p:pic>
    </p:spTree>
    <p:extLst>
      <p:ext uri="{BB962C8B-B14F-4D97-AF65-F5344CB8AC3E}">
        <p14:creationId xmlns:p14="http://schemas.microsoft.com/office/powerpoint/2010/main" val="103056039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Design of RM-UDP</a:t>
            </a:r>
            <a:endParaRPr lang="en-US" dirty="0"/>
          </a:p>
        </p:txBody>
      </p:sp>
      <p:sp>
        <p:nvSpPr>
          <p:cNvPr id="3" name="Content Placeholder 2"/>
          <p:cNvSpPr>
            <a:spLocks noGrp="1"/>
          </p:cNvSpPr>
          <p:nvPr>
            <p:ph idx="1"/>
          </p:nvPr>
        </p:nvSpPr>
        <p:spPr>
          <a:xfrm>
            <a:off x="457200" y="990600"/>
            <a:ext cx="4419600" cy="5496913"/>
          </a:xfrm>
        </p:spPr>
        <p:txBody>
          <a:bodyPr>
            <a:normAutofit fontScale="92500" lnSpcReduction="10000"/>
          </a:bodyPr>
          <a:lstStyle/>
          <a:p>
            <a:r>
              <a:rPr lang="en-US" dirty="0" smtClean="0"/>
              <a:t>Consumer and </a:t>
            </a:r>
            <a:r>
              <a:rPr lang="en-US" dirty="0" err="1" smtClean="0"/>
              <a:t>NSQd</a:t>
            </a:r>
            <a:r>
              <a:rPr lang="en-US" dirty="0" smtClean="0"/>
              <a:t> Communication</a:t>
            </a:r>
          </a:p>
          <a:p>
            <a:pPr lvl="1"/>
            <a:r>
              <a:rPr lang="en-US" dirty="0"/>
              <a:t>Message Loss </a:t>
            </a:r>
            <a:r>
              <a:rPr lang="en-US" dirty="0" smtClean="0"/>
              <a:t>Detection (Consumer)</a:t>
            </a:r>
            <a:endParaRPr lang="en-US" dirty="0"/>
          </a:p>
          <a:p>
            <a:pPr lvl="2"/>
            <a:r>
              <a:rPr lang="en-US" dirty="0" smtClean="0"/>
              <a:t>When receiving a regular message from a daemon, we update the </a:t>
            </a:r>
            <a:r>
              <a:rPr lang="en-US" i="1" dirty="0" err="1" smtClean="0"/>
              <a:t>last_send_id</a:t>
            </a:r>
            <a:r>
              <a:rPr lang="en-US" dirty="0"/>
              <a:t> </a:t>
            </a:r>
            <a:r>
              <a:rPr lang="en-US" dirty="0" smtClean="0"/>
              <a:t>for that daemon. </a:t>
            </a:r>
            <a:endParaRPr lang="en-US" i="1" dirty="0" smtClean="0"/>
          </a:p>
          <a:p>
            <a:pPr lvl="2"/>
            <a:r>
              <a:rPr lang="en-US" dirty="0" smtClean="0"/>
              <a:t>A message loss is detected when</a:t>
            </a:r>
          </a:p>
          <a:p>
            <a:pPr lvl="3"/>
            <a:r>
              <a:rPr lang="en-US" dirty="0" smtClean="0"/>
              <a:t>Arrived message with message id larger than </a:t>
            </a:r>
            <a:r>
              <a:rPr lang="en-US" i="1" dirty="0" err="1"/>
              <a:t>last_send_id</a:t>
            </a:r>
            <a:r>
              <a:rPr lang="en-US" dirty="0"/>
              <a:t> </a:t>
            </a:r>
            <a:r>
              <a:rPr lang="en-US" dirty="0" smtClean="0"/>
              <a:t>+1</a:t>
            </a:r>
          </a:p>
          <a:p>
            <a:pPr lvl="3"/>
            <a:r>
              <a:rPr lang="en-US" dirty="0" smtClean="0"/>
              <a:t>Arrived NULL message with larger message id than </a:t>
            </a:r>
            <a:r>
              <a:rPr lang="en-US" i="1" dirty="0" err="1"/>
              <a:t>last_send_id</a:t>
            </a:r>
            <a:r>
              <a:rPr lang="en-US" dirty="0"/>
              <a:t> </a:t>
            </a:r>
            <a:endParaRPr lang="en-US" dirty="0" smtClean="0"/>
          </a:p>
          <a:p>
            <a:pPr lvl="2"/>
            <a:r>
              <a:rPr lang="en-US" dirty="0" smtClean="0"/>
              <a:t>After a loss is detected</a:t>
            </a:r>
            <a:r>
              <a:rPr lang="en-US" dirty="0"/>
              <a:t>, NACK message </a:t>
            </a:r>
            <a:r>
              <a:rPr lang="en-US" dirty="0" smtClean="0"/>
              <a:t>is sent to </a:t>
            </a:r>
            <a:r>
              <a:rPr lang="en-US" dirty="0"/>
              <a:t>corresponding </a:t>
            </a:r>
            <a:r>
              <a:rPr lang="en-US" dirty="0" err="1" smtClean="0"/>
              <a:t>NSQd</a:t>
            </a:r>
            <a:r>
              <a:rPr lang="en-US" dirty="0"/>
              <a:t> with message id of lost message(s</a:t>
            </a:r>
            <a:r>
              <a:rPr lang="en-US" dirty="0" smtClean="0"/>
              <a:t>), and related information (message </a:t>
            </a:r>
            <a:r>
              <a:rPr lang="en-US" dirty="0"/>
              <a:t>id, </a:t>
            </a:r>
            <a:r>
              <a:rPr lang="en-US" dirty="0" smtClean="0"/>
              <a:t>timestamps of </a:t>
            </a:r>
            <a:r>
              <a:rPr lang="en-US" dirty="0"/>
              <a:t>first NACK send time and last NACK send </a:t>
            </a:r>
            <a:r>
              <a:rPr lang="en-US" dirty="0" smtClean="0"/>
              <a:t>time) is stored in </a:t>
            </a:r>
            <a:r>
              <a:rPr lang="en-US" i="1" dirty="0" err="1" smtClean="0"/>
              <a:t>lost_msg_list</a:t>
            </a:r>
            <a:r>
              <a:rPr lang="en-US" i="1" dirty="0" smtClean="0"/>
              <a:t>.</a:t>
            </a:r>
          </a:p>
          <a:p>
            <a:pPr lvl="2"/>
            <a:r>
              <a:rPr lang="en-US" dirty="0" smtClean="0"/>
              <a:t>A NACK will be only be resent when </a:t>
            </a:r>
            <a:r>
              <a:rPr lang="en-US" i="1" dirty="0" err="1" smtClean="0"/>
              <a:t>nack_resend_timeout</a:t>
            </a:r>
            <a:r>
              <a:rPr lang="en-US" dirty="0" smtClean="0"/>
              <a:t>  has elapsed after NACK of the message was </a:t>
            </a:r>
            <a:r>
              <a:rPr lang="en-US" u="sng" dirty="0" smtClean="0"/>
              <a:t>last</a:t>
            </a:r>
            <a:r>
              <a:rPr lang="en-US" dirty="0" smtClean="0"/>
              <a:t> sent, and retransmission has not been received</a:t>
            </a:r>
          </a:p>
          <a:p>
            <a:pPr lvl="2"/>
            <a:r>
              <a:rPr lang="en-US" dirty="0" smtClean="0"/>
              <a:t>Message will be removed from </a:t>
            </a:r>
            <a:r>
              <a:rPr lang="en-US" i="1" dirty="0" err="1" smtClean="0"/>
              <a:t>lost_msg_list</a:t>
            </a:r>
            <a:r>
              <a:rPr lang="en-US" dirty="0" smtClean="0"/>
              <a:t> if the retransmission of message is received or </a:t>
            </a:r>
            <a:r>
              <a:rPr lang="en-US" i="1" dirty="0" err="1" smtClean="0"/>
              <a:t>max_hard_timeout</a:t>
            </a:r>
            <a:r>
              <a:rPr lang="en-US" dirty="0" smtClean="0"/>
              <a:t> has elapsed since the NACK of the message was </a:t>
            </a:r>
            <a:r>
              <a:rPr lang="en-US" u="sng" dirty="0" smtClean="0"/>
              <a:t>first</a:t>
            </a:r>
            <a:r>
              <a:rPr lang="en-US" dirty="0" smtClean="0"/>
              <a:t> sent. (see </a:t>
            </a:r>
            <a:r>
              <a:rPr lang="en-US" smtClean="0"/>
              <a:t>slide 29 </a:t>
            </a:r>
            <a:r>
              <a:rPr lang="en-US" dirty="0" smtClean="0"/>
              <a:t>for detail about checking message timeout)</a:t>
            </a:r>
            <a:endParaRPr lang="en-US" i="1" dirty="0"/>
          </a:p>
        </p:txBody>
      </p:sp>
      <p:sp>
        <p:nvSpPr>
          <p:cNvPr id="4" name="Date Placeholder 3"/>
          <p:cNvSpPr>
            <a:spLocks noGrp="1"/>
          </p:cNvSpPr>
          <p:nvPr>
            <p:ph type="dt" sz="half" idx="10"/>
          </p:nvPr>
        </p:nvSpPr>
        <p:spPr/>
        <p:txBody>
          <a:bodyPr/>
          <a:lstStyle/>
          <a:p>
            <a:fld id="{D24EFE2F-28A1-304C-8310-0F5E12F93F1C}" type="datetime1">
              <a:rPr lang="en-US" smtClean="0"/>
              <a:pPr/>
              <a:t>3/23/17</a:t>
            </a:fld>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pPr/>
              <a:t>25</a:t>
            </a:fld>
            <a:endParaRPr lang="en-US" dirty="0"/>
          </a:p>
        </p:txBody>
      </p:sp>
      <p:pic>
        <p:nvPicPr>
          <p:cNvPr id="6" name="Picture 5"/>
          <p:cNvPicPr>
            <a:picLocks noChangeAspect="1"/>
          </p:cNvPicPr>
          <p:nvPr/>
        </p:nvPicPr>
        <p:blipFill>
          <a:blip r:embed="rId3"/>
          <a:stretch>
            <a:fillRect/>
          </a:stretch>
        </p:blipFill>
        <p:spPr>
          <a:xfrm>
            <a:off x="4876800" y="816328"/>
            <a:ext cx="4149271" cy="5540024"/>
          </a:xfrm>
          <a:prstGeom prst="rect">
            <a:avLst/>
          </a:prstGeom>
        </p:spPr>
      </p:pic>
    </p:spTree>
    <p:extLst>
      <p:ext uri="{BB962C8B-B14F-4D97-AF65-F5344CB8AC3E}">
        <p14:creationId xmlns:p14="http://schemas.microsoft.com/office/powerpoint/2010/main" val="130457493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Design of RM-UDP</a:t>
            </a:r>
            <a:endParaRPr lang="en-US" dirty="0"/>
          </a:p>
        </p:txBody>
      </p:sp>
      <p:sp>
        <p:nvSpPr>
          <p:cNvPr id="3" name="Content Placeholder 2"/>
          <p:cNvSpPr>
            <a:spLocks noGrp="1"/>
          </p:cNvSpPr>
          <p:nvPr>
            <p:ph idx="1"/>
          </p:nvPr>
        </p:nvSpPr>
        <p:spPr>
          <a:xfrm>
            <a:off x="457200" y="1056287"/>
            <a:ext cx="8229600" cy="5420713"/>
          </a:xfrm>
        </p:spPr>
        <p:txBody>
          <a:bodyPr>
            <a:normAutofit/>
          </a:bodyPr>
          <a:lstStyle/>
          <a:p>
            <a:r>
              <a:rPr lang="en-US" dirty="0" smtClean="0"/>
              <a:t>Consumer and </a:t>
            </a:r>
            <a:r>
              <a:rPr lang="en-US" dirty="0" err="1" smtClean="0"/>
              <a:t>NSQd</a:t>
            </a:r>
            <a:r>
              <a:rPr lang="en-US" dirty="0" smtClean="0"/>
              <a:t> Communication</a:t>
            </a:r>
          </a:p>
          <a:p>
            <a:pPr lvl="1"/>
            <a:r>
              <a:rPr lang="en-US" dirty="0" smtClean="0"/>
              <a:t>Parameters</a:t>
            </a:r>
          </a:p>
          <a:p>
            <a:pPr lvl="2"/>
            <a:r>
              <a:rPr lang="en-US" i="1" dirty="0" err="1"/>
              <a:t>m</a:t>
            </a:r>
            <a:r>
              <a:rPr lang="en-US" i="1" dirty="0" err="1" smtClean="0"/>
              <a:t>essage_safe_timeout</a:t>
            </a:r>
            <a:r>
              <a:rPr lang="en-US" dirty="0" smtClean="0"/>
              <a:t>: represents </a:t>
            </a:r>
            <a:r>
              <a:rPr lang="en-US" dirty="0"/>
              <a:t>the maximal period </a:t>
            </a:r>
            <a:r>
              <a:rPr lang="en-US" dirty="0" smtClean="0"/>
              <a:t>of time for </a:t>
            </a:r>
            <a:r>
              <a:rPr lang="en-US" dirty="0"/>
              <a:t>daemon </a:t>
            </a:r>
            <a:r>
              <a:rPr lang="en-US" dirty="0" smtClean="0"/>
              <a:t>to be aware of message loss and resend a message.</a:t>
            </a:r>
          </a:p>
          <a:p>
            <a:pPr lvl="3"/>
            <a:r>
              <a:rPr lang="en-US" dirty="0" smtClean="0"/>
              <a:t>should be set to slightly larger than </a:t>
            </a:r>
            <a:r>
              <a:rPr lang="en-US" i="1" dirty="0" err="1" smtClean="0"/>
              <a:t>max_rtt</a:t>
            </a:r>
            <a:r>
              <a:rPr lang="en-US" i="1" dirty="0" smtClean="0"/>
              <a:t> </a:t>
            </a:r>
            <a:r>
              <a:rPr lang="en-US" dirty="0" smtClean="0"/>
              <a:t>+ </a:t>
            </a:r>
            <a:r>
              <a:rPr lang="en-US" i="1" dirty="0" err="1" smtClean="0"/>
              <a:t>max_null_send</a:t>
            </a:r>
            <a:r>
              <a:rPr lang="en-US" i="1" dirty="0" smtClean="0"/>
              <a:t> </a:t>
            </a:r>
            <a:r>
              <a:rPr lang="en-US" dirty="0" smtClean="0"/>
              <a:t>* </a:t>
            </a:r>
            <a:r>
              <a:rPr lang="en-US" i="1" dirty="0" err="1" smtClean="0"/>
              <a:t>last_send_timeout</a:t>
            </a:r>
            <a:r>
              <a:rPr lang="en-US" i="1" dirty="0" smtClean="0"/>
              <a:t> + 2n*</a:t>
            </a:r>
            <a:r>
              <a:rPr lang="en-US" altLang="zh-CN" i="1" dirty="0" smtClean="0"/>
              <a:t> </a:t>
            </a:r>
            <a:r>
              <a:rPr lang="en-US" altLang="zh-CN" i="1" dirty="0" err="1" smtClean="0"/>
              <a:t>nack_resend_timeout</a:t>
            </a:r>
            <a:r>
              <a:rPr lang="en-US" altLang="zh-CN" dirty="0" smtClean="0"/>
              <a:t>, to </a:t>
            </a:r>
            <a:r>
              <a:rPr lang="en-US" dirty="0" smtClean="0"/>
              <a:t>allow recovery of at least </a:t>
            </a:r>
            <a:r>
              <a:rPr lang="en-US" i="1" dirty="0" err="1" smtClean="0"/>
              <a:t>max_null_send</a:t>
            </a:r>
            <a:r>
              <a:rPr lang="en-US" dirty="0" smtClean="0"/>
              <a:t> consecutive lost messages and</a:t>
            </a:r>
            <a:r>
              <a:rPr lang="en-US" i="1" dirty="0" smtClean="0"/>
              <a:t> n </a:t>
            </a:r>
            <a:r>
              <a:rPr lang="en-US" dirty="0" smtClean="0"/>
              <a:t>NACK/message retransmission losses. </a:t>
            </a:r>
            <a:r>
              <a:rPr lang="en-US" i="1" dirty="0" smtClean="0"/>
              <a:t>n </a:t>
            </a:r>
            <a:r>
              <a:rPr lang="en-US" dirty="0" smtClean="0"/>
              <a:t>could be set to 1. (see slides 28 and </a:t>
            </a:r>
            <a:r>
              <a:rPr lang="en-US" dirty="0"/>
              <a:t>29 for details about the </a:t>
            </a:r>
            <a:r>
              <a:rPr lang="en-US" dirty="0" smtClean="0"/>
              <a:t>reasoning), </a:t>
            </a:r>
          </a:p>
          <a:p>
            <a:pPr lvl="2"/>
            <a:r>
              <a:rPr lang="en-US" i="1" dirty="0" err="1" smtClean="0"/>
              <a:t>max_rtt</a:t>
            </a:r>
            <a:r>
              <a:rPr lang="en-US" i="1" dirty="0" smtClean="0"/>
              <a:t>:</a:t>
            </a:r>
            <a:r>
              <a:rPr lang="en-US" dirty="0" smtClean="0"/>
              <a:t> allowed maximal round trip time between </a:t>
            </a:r>
            <a:r>
              <a:rPr lang="en-US" dirty="0" err="1" smtClean="0"/>
              <a:t>NSQd</a:t>
            </a:r>
            <a:r>
              <a:rPr lang="en-US" dirty="0" smtClean="0"/>
              <a:t> and consumer for basic multicast reliability, any consumer with a larger RTT will have a lower level of reliability.  A larger </a:t>
            </a:r>
            <a:r>
              <a:rPr lang="en-US" i="1" dirty="0" err="1" smtClean="0"/>
              <a:t>max_rtt</a:t>
            </a:r>
            <a:r>
              <a:rPr lang="en-US" i="1" dirty="0" smtClean="0"/>
              <a:t> </a:t>
            </a:r>
            <a:r>
              <a:rPr lang="en-US" dirty="0" smtClean="0"/>
              <a:t>means more tolerance for consumers with large RTT. </a:t>
            </a:r>
          </a:p>
          <a:p>
            <a:pPr lvl="2"/>
            <a:r>
              <a:rPr lang="en-US" i="1" dirty="0" err="1" smtClean="0"/>
              <a:t>max_null_send</a:t>
            </a:r>
            <a:r>
              <a:rPr lang="en-US" dirty="0" smtClean="0"/>
              <a:t>: represents the maximum </a:t>
            </a:r>
            <a:r>
              <a:rPr lang="en-US" dirty="0"/>
              <a:t>number </a:t>
            </a:r>
            <a:r>
              <a:rPr lang="en-US" dirty="0" smtClean="0"/>
              <a:t>of null messages to send after a regular message (see slides 28 for details about NULL message). Larger value means multicast can handle more complicated cases for message loss.</a:t>
            </a:r>
          </a:p>
          <a:p>
            <a:pPr lvl="3"/>
            <a:r>
              <a:rPr lang="en-US" dirty="0" smtClean="0"/>
              <a:t>can be set to </a:t>
            </a:r>
            <a:r>
              <a:rPr lang="en-US" i="1" dirty="0" smtClean="0"/>
              <a:t>2 or 3.</a:t>
            </a:r>
            <a:endParaRPr lang="en-US" dirty="0" smtClean="0"/>
          </a:p>
          <a:p>
            <a:pPr lvl="2"/>
            <a:r>
              <a:rPr lang="en-US" i="1" dirty="0" err="1" smtClean="0"/>
              <a:t>last_send_timeout</a:t>
            </a:r>
            <a:r>
              <a:rPr lang="en-US" dirty="0"/>
              <a:t>: represents the </a:t>
            </a:r>
            <a:r>
              <a:rPr lang="en-US" dirty="0" smtClean="0"/>
              <a:t>interval to send a NULL message after a regular or NULL </a:t>
            </a:r>
            <a:r>
              <a:rPr lang="en-US" dirty="0"/>
              <a:t>message (see slides 28 for details about NULL message). </a:t>
            </a:r>
            <a:r>
              <a:rPr lang="en-US" dirty="0" smtClean="0"/>
              <a:t>Smaller </a:t>
            </a:r>
            <a:r>
              <a:rPr lang="en-US" i="1" dirty="0" err="1" smtClean="0"/>
              <a:t>last_send_timeout</a:t>
            </a:r>
            <a:r>
              <a:rPr lang="en-US" i="1" dirty="0" smtClean="0"/>
              <a:t>  </a:t>
            </a:r>
            <a:r>
              <a:rPr lang="en-US" dirty="0" smtClean="0"/>
              <a:t>means </a:t>
            </a:r>
            <a:r>
              <a:rPr lang="en-US" dirty="0"/>
              <a:t>lower latency for </a:t>
            </a:r>
            <a:r>
              <a:rPr lang="en-US" dirty="0" smtClean="0"/>
              <a:t>detecting message loss, </a:t>
            </a:r>
            <a:r>
              <a:rPr lang="en-US" dirty="0"/>
              <a:t>but also leads to more </a:t>
            </a:r>
            <a:r>
              <a:rPr lang="en-US" dirty="0" smtClean="0"/>
              <a:t>NULL </a:t>
            </a:r>
            <a:r>
              <a:rPr lang="en-US" dirty="0"/>
              <a:t>messages. </a:t>
            </a:r>
          </a:p>
          <a:p>
            <a:pPr lvl="3"/>
            <a:r>
              <a:rPr lang="en-US" dirty="0"/>
              <a:t>can be set to </a:t>
            </a:r>
            <a:r>
              <a:rPr lang="en-US" dirty="0" smtClean="0"/>
              <a:t>larger than the average message interval.</a:t>
            </a:r>
            <a:endParaRPr lang="en-US" i="1" dirty="0"/>
          </a:p>
        </p:txBody>
      </p:sp>
      <p:sp>
        <p:nvSpPr>
          <p:cNvPr id="4" name="Date Placeholder 3"/>
          <p:cNvSpPr>
            <a:spLocks noGrp="1"/>
          </p:cNvSpPr>
          <p:nvPr>
            <p:ph type="dt" sz="half" idx="10"/>
          </p:nvPr>
        </p:nvSpPr>
        <p:spPr/>
        <p:txBody>
          <a:bodyPr/>
          <a:lstStyle/>
          <a:p>
            <a:fld id="{D24EFE2F-28A1-304C-8310-0F5E12F93F1C}" type="datetime1">
              <a:rPr lang="en-US" smtClean="0"/>
              <a:pPr/>
              <a:t>3/23/17</a:t>
            </a:fld>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pPr/>
              <a:t>26</a:t>
            </a:fld>
            <a:endParaRPr lang="en-US" dirty="0"/>
          </a:p>
        </p:txBody>
      </p:sp>
    </p:spTree>
    <p:extLst>
      <p:ext uri="{BB962C8B-B14F-4D97-AF65-F5344CB8AC3E}">
        <p14:creationId xmlns:p14="http://schemas.microsoft.com/office/powerpoint/2010/main" val="190469203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Design of RM-UDP</a:t>
            </a:r>
            <a:endParaRPr lang="en-US" dirty="0"/>
          </a:p>
        </p:txBody>
      </p:sp>
      <p:sp>
        <p:nvSpPr>
          <p:cNvPr id="3" name="Content Placeholder 2"/>
          <p:cNvSpPr>
            <a:spLocks noGrp="1"/>
          </p:cNvSpPr>
          <p:nvPr>
            <p:ph idx="1"/>
          </p:nvPr>
        </p:nvSpPr>
        <p:spPr>
          <a:xfrm>
            <a:off x="457200" y="1056287"/>
            <a:ext cx="7981950" cy="5229391"/>
          </a:xfrm>
        </p:spPr>
        <p:txBody>
          <a:bodyPr>
            <a:normAutofit fontScale="92500" lnSpcReduction="10000"/>
          </a:bodyPr>
          <a:lstStyle/>
          <a:p>
            <a:r>
              <a:rPr lang="en-US" dirty="0" smtClean="0"/>
              <a:t>Consumer and </a:t>
            </a:r>
            <a:r>
              <a:rPr lang="en-US" dirty="0" err="1" smtClean="0"/>
              <a:t>NSQd</a:t>
            </a:r>
            <a:r>
              <a:rPr lang="en-US" dirty="0" smtClean="0"/>
              <a:t> Communication</a:t>
            </a:r>
          </a:p>
          <a:p>
            <a:pPr lvl="1"/>
            <a:r>
              <a:rPr lang="en-US" dirty="0" smtClean="0"/>
              <a:t>Parameters</a:t>
            </a:r>
          </a:p>
          <a:p>
            <a:pPr lvl="2"/>
            <a:r>
              <a:rPr lang="en-US" altLang="zh-CN" i="1" dirty="0" err="1" smtClean="0"/>
              <a:t>nack_resend_timeout</a:t>
            </a:r>
            <a:r>
              <a:rPr lang="en-US" altLang="zh-CN" i="1" dirty="0" smtClean="0"/>
              <a:t>: </a:t>
            </a:r>
            <a:r>
              <a:rPr lang="en-US" altLang="zh-CN" dirty="0" smtClean="0"/>
              <a:t>represents the time for consumer to resent NACK if lost message has not been received by consumer. </a:t>
            </a:r>
          </a:p>
          <a:p>
            <a:pPr lvl="3"/>
            <a:r>
              <a:rPr lang="en-US" altLang="zh-CN" dirty="0" smtClean="0"/>
              <a:t>can be set by each consumer to slightly larger than its RTT to daemon. If the RTT is not known, it can be set to slightly larger than </a:t>
            </a:r>
            <a:r>
              <a:rPr lang="en-US" altLang="zh-CN" i="1" dirty="0" err="1" smtClean="0"/>
              <a:t>max_rtt</a:t>
            </a:r>
            <a:r>
              <a:rPr lang="en-US" altLang="zh-CN" i="1" dirty="0" smtClean="0"/>
              <a:t>.</a:t>
            </a:r>
          </a:p>
          <a:p>
            <a:pPr lvl="2"/>
            <a:r>
              <a:rPr lang="en-US" i="1" dirty="0" err="1"/>
              <a:t>m</a:t>
            </a:r>
            <a:r>
              <a:rPr lang="en-US" i="1" dirty="0" err="1" smtClean="0"/>
              <a:t>ax_hard_timeout</a:t>
            </a:r>
            <a:r>
              <a:rPr lang="en-US" i="1" dirty="0"/>
              <a:t>: </a:t>
            </a:r>
            <a:r>
              <a:rPr lang="en-US" dirty="0"/>
              <a:t>represents the </a:t>
            </a:r>
            <a:r>
              <a:rPr lang="en-US" dirty="0" smtClean="0"/>
              <a:t>maximum </a:t>
            </a:r>
            <a:r>
              <a:rPr lang="en-US" dirty="0"/>
              <a:t>period of time </a:t>
            </a:r>
            <a:r>
              <a:rPr lang="en-US" dirty="0" smtClean="0"/>
              <a:t>available for daemon/consumer </a:t>
            </a:r>
            <a:r>
              <a:rPr lang="en-US" dirty="0"/>
              <a:t>to achieve </a:t>
            </a:r>
            <a:r>
              <a:rPr lang="en-US" dirty="0" smtClean="0"/>
              <a:t>message reliability. </a:t>
            </a:r>
            <a:endParaRPr lang="en-US" dirty="0"/>
          </a:p>
          <a:p>
            <a:pPr lvl="3"/>
            <a:r>
              <a:rPr lang="en-US" dirty="0" smtClean="0"/>
              <a:t>If </a:t>
            </a:r>
            <a:r>
              <a:rPr lang="en-US" dirty="0"/>
              <a:t>message loss has not been resolved </a:t>
            </a:r>
            <a:r>
              <a:rPr lang="en-US" dirty="0" smtClean="0"/>
              <a:t>after this period since message </a:t>
            </a:r>
            <a:r>
              <a:rPr lang="en-US" dirty="0"/>
              <a:t>first sent, then </a:t>
            </a:r>
            <a:r>
              <a:rPr lang="en-US" dirty="0" smtClean="0"/>
              <a:t>daemon </a:t>
            </a:r>
            <a:r>
              <a:rPr lang="en-US" dirty="0"/>
              <a:t>will stop </a:t>
            </a:r>
            <a:r>
              <a:rPr lang="en-US" dirty="0" smtClean="0"/>
              <a:t>resending </a:t>
            </a:r>
            <a:r>
              <a:rPr lang="en-US" dirty="0"/>
              <a:t>the </a:t>
            </a:r>
            <a:r>
              <a:rPr lang="en-US" dirty="0" smtClean="0"/>
              <a:t>message, and remove it from </a:t>
            </a:r>
            <a:r>
              <a:rPr lang="en-US" i="1" dirty="0" err="1" smtClean="0"/>
              <a:t>in_flight_queue</a:t>
            </a:r>
            <a:endParaRPr lang="en-US" i="1" dirty="0" smtClean="0"/>
          </a:p>
          <a:p>
            <a:pPr lvl="3"/>
            <a:r>
              <a:rPr lang="en-US" dirty="0"/>
              <a:t>If message loss has not been resolved after this period </a:t>
            </a:r>
            <a:r>
              <a:rPr lang="en-US" dirty="0" smtClean="0"/>
              <a:t>since message loss first detected, </a:t>
            </a:r>
            <a:r>
              <a:rPr lang="en-US" dirty="0"/>
              <a:t>then </a:t>
            </a:r>
            <a:r>
              <a:rPr lang="en-US" dirty="0" smtClean="0"/>
              <a:t>consumer </a:t>
            </a:r>
            <a:r>
              <a:rPr lang="en-US" dirty="0"/>
              <a:t>will stop </a:t>
            </a:r>
            <a:r>
              <a:rPr lang="en-US" dirty="0" smtClean="0"/>
              <a:t>resending NACK messages and remove it from </a:t>
            </a:r>
            <a:r>
              <a:rPr lang="en-US" i="1" dirty="0" err="1" smtClean="0"/>
              <a:t>loss_msg_list</a:t>
            </a:r>
            <a:r>
              <a:rPr lang="en-US" dirty="0" smtClean="0"/>
              <a:t>. </a:t>
            </a:r>
          </a:p>
          <a:p>
            <a:pPr lvl="1"/>
            <a:r>
              <a:rPr lang="en-US" dirty="0" smtClean="0"/>
              <a:t>Tradeoff among those parameters </a:t>
            </a:r>
          </a:p>
          <a:p>
            <a:pPr lvl="2"/>
            <a:r>
              <a:rPr lang="en-US" dirty="0" smtClean="0"/>
              <a:t>For better Latency for recovery from loss: </a:t>
            </a:r>
          </a:p>
          <a:p>
            <a:pPr lvl="3"/>
            <a:r>
              <a:rPr lang="en-US" dirty="0" smtClean="0"/>
              <a:t>Smaller </a:t>
            </a:r>
            <a:r>
              <a:rPr lang="en-US" i="1" dirty="0" err="1" smtClean="0"/>
              <a:t>last_send_timeout</a:t>
            </a:r>
            <a:r>
              <a:rPr lang="en-US" dirty="0" smtClean="0"/>
              <a:t>, </a:t>
            </a:r>
            <a:r>
              <a:rPr lang="en-US" altLang="zh-CN" i="1" dirty="0" err="1" smtClean="0"/>
              <a:t>nack_resend_timeout</a:t>
            </a:r>
            <a:endParaRPr lang="en-US" dirty="0" smtClean="0"/>
          </a:p>
          <a:p>
            <a:pPr lvl="2"/>
            <a:r>
              <a:rPr lang="en-US" dirty="0" smtClean="0"/>
              <a:t>For better Reliability: </a:t>
            </a:r>
          </a:p>
          <a:p>
            <a:pPr lvl="3"/>
            <a:r>
              <a:rPr lang="en-US" dirty="0" smtClean="0"/>
              <a:t>Larger </a:t>
            </a:r>
            <a:r>
              <a:rPr lang="en-US" i="1" dirty="0" err="1" smtClean="0"/>
              <a:t>max_rtt</a:t>
            </a:r>
            <a:r>
              <a:rPr lang="en-US" dirty="0" smtClean="0"/>
              <a:t>, larger </a:t>
            </a:r>
            <a:r>
              <a:rPr lang="en-US" i="1" dirty="0" err="1" smtClean="0"/>
              <a:t>max_null_send</a:t>
            </a:r>
            <a:r>
              <a:rPr lang="en-US" dirty="0" smtClean="0"/>
              <a:t> , larger </a:t>
            </a:r>
            <a:r>
              <a:rPr lang="en-US" i="1" dirty="0" err="1" smtClean="0"/>
              <a:t>max_hard_timeout</a:t>
            </a:r>
            <a:r>
              <a:rPr lang="en-US" i="1" dirty="0" smtClean="0"/>
              <a:t>, </a:t>
            </a:r>
            <a:r>
              <a:rPr lang="en-US" dirty="0" smtClean="0"/>
              <a:t>and larger</a:t>
            </a:r>
            <a:r>
              <a:rPr lang="en-US" i="1" dirty="0" smtClean="0"/>
              <a:t> n</a:t>
            </a:r>
          </a:p>
          <a:p>
            <a:pPr lvl="2"/>
            <a:r>
              <a:rPr lang="en-US" dirty="0" smtClean="0"/>
              <a:t>For less Memory:</a:t>
            </a:r>
          </a:p>
          <a:p>
            <a:pPr lvl="3"/>
            <a:r>
              <a:rPr lang="en-US" dirty="0" smtClean="0"/>
              <a:t>Smaller </a:t>
            </a:r>
            <a:r>
              <a:rPr lang="en-US" i="1" dirty="0" err="1" smtClean="0"/>
              <a:t>message_safe</a:t>
            </a:r>
            <a:r>
              <a:rPr lang="en-US" i="1" dirty="0" err="1"/>
              <a:t>_</a:t>
            </a:r>
            <a:r>
              <a:rPr lang="en-US" i="1" dirty="0" err="1" smtClean="0"/>
              <a:t>timeout</a:t>
            </a:r>
            <a:r>
              <a:rPr lang="en-US" dirty="0" smtClean="0"/>
              <a:t>, and smaller </a:t>
            </a:r>
            <a:r>
              <a:rPr lang="en-US" i="1" dirty="0" err="1" smtClean="0"/>
              <a:t>max_hard_timeout</a:t>
            </a:r>
            <a:endParaRPr lang="en-US" i="1" dirty="0" smtClean="0"/>
          </a:p>
          <a:p>
            <a:pPr lvl="2"/>
            <a:r>
              <a:rPr lang="en-US" dirty="0" smtClean="0"/>
              <a:t>For less Traffic:</a:t>
            </a:r>
          </a:p>
          <a:p>
            <a:pPr lvl="3"/>
            <a:r>
              <a:rPr lang="en-US" dirty="0" smtClean="0"/>
              <a:t>Larger </a:t>
            </a:r>
            <a:r>
              <a:rPr lang="en-US" i="1" dirty="0" err="1" smtClean="0"/>
              <a:t>last_send_timeout</a:t>
            </a:r>
            <a:endParaRPr lang="en-US" dirty="0" smtClean="0"/>
          </a:p>
        </p:txBody>
      </p:sp>
      <p:sp>
        <p:nvSpPr>
          <p:cNvPr id="4" name="Date Placeholder 3"/>
          <p:cNvSpPr>
            <a:spLocks noGrp="1"/>
          </p:cNvSpPr>
          <p:nvPr>
            <p:ph type="dt" sz="half" idx="10"/>
          </p:nvPr>
        </p:nvSpPr>
        <p:spPr/>
        <p:txBody>
          <a:bodyPr/>
          <a:lstStyle/>
          <a:p>
            <a:fld id="{D24EFE2F-28A1-304C-8310-0F5E12F93F1C}" type="datetime1">
              <a:rPr lang="en-US" smtClean="0"/>
              <a:pPr/>
              <a:t>3/23/17</a:t>
            </a:fld>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pPr/>
              <a:t>27</a:t>
            </a:fld>
            <a:endParaRPr lang="en-US" dirty="0"/>
          </a:p>
        </p:txBody>
      </p:sp>
    </p:spTree>
    <p:extLst>
      <p:ext uri="{BB962C8B-B14F-4D97-AF65-F5344CB8AC3E}">
        <p14:creationId xmlns:p14="http://schemas.microsoft.com/office/powerpoint/2010/main" val="87353050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Design of RM-UDP</a:t>
            </a:r>
            <a:endParaRPr lang="en-US" dirty="0"/>
          </a:p>
        </p:txBody>
      </p:sp>
      <p:sp>
        <p:nvSpPr>
          <p:cNvPr id="3" name="Content Placeholder 2"/>
          <p:cNvSpPr>
            <a:spLocks noGrp="1"/>
          </p:cNvSpPr>
          <p:nvPr>
            <p:ph idx="1"/>
          </p:nvPr>
        </p:nvSpPr>
        <p:spPr>
          <a:xfrm>
            <a:off x="457200" y="1056287"/>
            <a:ext cx="8229600" cy="5496913"/>
          </a:xfrm>
        </p:spPr>
        <p:txBody>
          <a:bodyPr>
            <a:normAutofit/>
          </a:bodyPr>
          <a:lstStyle/>
          <a:p>
            <a:r>
              <a:rPr lang="en-US" dirty="0" smtClean="0"/>
              <a:t>Other Design Details</a:t>
            </a:r>
          </a:p>
          <a:p>
            <a:pPr lvl="1"/>
            <a:r>
              <a:rPr lang="en-US" dirty="0" smtClean="0"/>
              <a:t>NULL message for timely message loss detection</a:t>
            </a:r>
          </a:p>
          <a:p>
            <a:pPr lvl="2"/>
            <a:r>
              <a:rPr lang="en-US" dirty="0" smtClean="0"/>
              <a:t>It could be that a message is sent and for a long time no message is sent. Then it would be too late for the receiver to detect the loss of the last message. </a:t>
            </a:r>
          </a:p>
          <a:p>
            <a:pPr lvl="2"/>
            <a:r>
              <a:rPr lang="en-US" dirty="0" smtClean="0"/>
              <a:t>We send </a:t>
            </a:r>
            <a:r>
              <a:rPr lang="en-US" dirty="0"/>
              <a:t>NULL message </a:t>
            </a:r>
            <a:r>
              <a:rPr lang="en-US" dirty="0" smtClean="0"/>
              <a:t>containing </a:t>
            </a:r>
            <a:r>
              <a:rPr lang="en-US" dirty="0"/>
              <a:t>the message id of last send message by the daemon </a:t>
            </a:r>
            <a:r>
              <a:rPr lang="en-US" dirty="0" smtClean="0"/>
              <a:t>if no message is sent for </a:t>
            </a:r>
            <a:r>
              <a:rPr lang="en-US" i="1" dirty="0" err="1" smtClean="0"/>
              <a:t>null_send_timeout</a:t>
            </a:r>
            <a:r>
              <a:rPr lang="en-US" dirty="0" smtClean="0"/>
              <a:t>. And we will send up to </a:t>
            </a:r>
            <a:r>
              <a:rPr lang="en-US" i="1" dirty="0" err="1" smtClean="0"/>
              <a:t>max_null_sent</a:t>
            </a:r>
            <a:r>
              <a:rPr lang="en-US" dirty="0" smtClean="0"/>
              <a:t>, in case NULL message is also lost.</a:t>
            </a:r>
            <a:endParaRPr lang="en-US" i="1" dirty="0"/>
          </a:p>
          <a:p>
            <a:pPr lvl="2"/>
            <a:r>
              <a:rPr lang="en-US" dirty="0" smtClean="0"/>
              <a:t>So that receiver (consumer) will detect the loss within </a:t>
            </a:r>
            <a:r>
              <a:rPr lang="en-US" i="1" dirty="0" err="1"/>
              <a:t>max_null_sent</a:t>
            </a:r>
            <a:r>
              <a:rPr lang="en-US" i="1" dirty="0"/>
              <a:t> </a:t>
            </a:r>
            <a:r>
              <a:rPr lang="en-US" i="1" dirty="0" smtClean="0"/>
              <a:t>*</a:t>
            </a:r>
            <a:r>
              <a:rPr lang="en-US" i="1" dirty="0" err="1" smtClean="0"/>
              <a:t>null_send_timeout</a:t>
            </a:r>
            <a:r>
              <a:rPr lang="en-US" dirty="0" smtClean="0"/>
              <a:t> which allowing at most </a:t>
            </a:r>
            <a:r>
              <a:rPr lang="en-US" i="1" dirty="0" err="1"/>
              <a:t>max_null_sent</a:t>
            </a:r>
            <a:r>
              <a:rPr lang="en-US" i="1" dirty="0"/>
              <a:t> </a:t>
            </a:r>
            <a:r>
              <a:rPr lang="en-US" i="1" dirty="0" smtClean="0"/>
              <a:t>-1</a:t>
            </a:r>
            <a:r>
              <a:rPr lang="en-US" dirty="0" smtClean="0"/>
              <a:t> NULL message losses.</a:t>
            </a:r>
            <a:endParaRPr lang="en-US" i="1" dirty="0" smtClean="0"/>
          </a:p>
          <a:p>
            <a:pPr lvl="2"/>
            <a:r>
              <a:rPr lang="en-US" dirty="0" smtClean="0"/>
              <a:t>Unlike heartbeat, NULL message will stop after continuously sending </a:t>
            </a:r>
            <a:r>
              <a:rPr lang="en-US" i="1" dirty="0" err="1" smtClean="0"/>
              <a:t>max_null_sent</a:t>
            </a:r>
            <a:r>
              <a:rPr lang="en-US" i="1" dirty="0" smtClean="0"/>
              <a:t> </a:t>
            </a:r>
            <a:r>
              <a:rPr lang="en-US" dirty="0" smtClean="0"/>
              <a:t>NULL messages to avoid unnecessary traffic. </a:t>
            </a:r>
          </a:p>
          <a:p>
            <a:pPr lvl="1"/>
            <a:r>
              <a:rPr lang="en-US" dirty="0" smtClean="0"/>
              <a:t>Use timestamp instead of Timers for timeout</a:t>
            </a:r>
          </a:p>
          <a:p>
            <a:pPr lvl="2"/>
            <a:r>
              <a:rPr lang="en-US" dirty="0" smtClean="0"/>
              <a:t>For message sending timeout and NACK message sending timeout, we use timestamps to track the sending/resending time of messages and check the timeout of message based on those timestamps, avoiding using individual timer which saves computing resources. </a:t>
            </a:r>
          </a:p>
          <a:p>
            <a:pPr lvl="2"/>
            <a:r>
              <a:rPr lang="en-US" dirty="0" smtClean="0"/>
              <a:t>Also, priority queue is used, based on timeout of each message, finding timeout message(s) is quick. </a:t>
            </a:r>
          </a:p>
          <a:p>
            <a:pPr lvl="2"/>
            <a:r>
              <a:rPr lang="en-US" dirty="0"/>
              <a:t>The side effect of using timestamp is delaying the time for detecting timeout. </a:t>
            </a:r>
            <a:endParaRPr lang="en-US" dirty="0" smtClean="0"/>
          </a:p>
        </p:txBody>
      </p:sp>
      <p:sp>
        <p:nvSpPr>
          <p:cNvPr id="4" name="Date Placeholder 3"/>
          <p:cNvSpPr>
            <a:spLocks noGrp="1"/>
          </p:cNvSpPr>
          <p:nvPr>
            <p:ph type="dt" sz="half" idx="10"/>
          </p:nvPr>
        </p:nvSpPr>
        <p:spPr/>
        <p:txBody>
          <a:bodyPr/>
          <a:lstStyle/>
          <a:p>
            <a:fld id="{BB5AA218-7661-ED41-9BC3-F6E6D4A0AA55}" type="datetime1">
              <a:rPr lang="en-US" smtClean="0"/>
              <a:pPr/>
              <a:t>3/23/17</a:t>
            </a:fld>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pPr/>
              <a:t>28</a:t>
            </a:fld>
            <a:endParaRPr lang="en-US" dirty="0"/>
          </a:p>
        </p:txBody>
      </p:sp>
    </p:spTree>
    <p:extLst>
      <p:ext uri="{BB962C8B-B14F-4D97-AF65-F5344CB8AC3E}">
        <p14:creationId xmlns:p14="http://schemas.microsoft.com/office/powerpoint/2010/main" val="136398172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Design of RM-UDP</a:t>
            </a:r>
            <a:endParaRPr lang="en-US" dirty="0"/>
          </a:p>
        </p:txBody>
      </p:sp>
      <p:sp>
        <p:nvSpPr>
          <p:cNvPr id="3" name="Content Placeholder 2"/>
          <p:cNvSpPr>
            <a:spLocks noGrp="1"/>
          </p:cNvSpPr>
          <p:nvPr>
            <p:ph idx="1"/>
          </p:nvPr>
        </p:nvSpPr>
        <p:spPr>
          <a:xfrm>
            <a:off x="457200" y="1056287"/>
            <a:ext cx="8229600" cy="5300065"/>
          </a:xfrm>
        </p:spPr>
        <p:txBody>
          <a:bodyPr>
            <a:normAutofit/>
          </a:bodyPr>
          <a:lstStyle/>
          <a:p>
            <a:r>
              <a:rPr lang="en-US" dirty="0" smtClean="0"/>
              <a:t>Other Design Details</a:t>
            </a:r>
          </a:p>
          <a:p>
            <a:pPr lvl="1"/>
            <a:r>
              <a:rPr lang="en-US" dirty="0"/>
              <a:t>Check timeout using timestamp</a:t>
            </a:r>
          </a:p>
          <a:p>
            <a:pPr lvl="2"/>
            <a:r>
              <a:rPr lang="en-US" dirty="0"/>
              <a:t>For message sending, timeout is checked whenever something message needs to be sent or resent. This delays message timeout for uncertain amount of time. However, this only delays the removal of message from </a:t>
            </a:r>
            <a:r>
              <a:rPr lang="en-US" i="1" dirty="0" err="1"/>
              <a:t>in_flight_queue</a:t>
            </a:r>
            <a:r>
              <a:rPr lang="en-US" dirty="0"/>
              <a:t>, does not affecting </a:t>
            </a:r>
            <a:r>
              <a:rPr lang="en-US" dirty="0" smtClean="0"/>
              <a:t>correctness. And message timeout will be checked after sending a message, therefore, it has nearly no effects on in-flight queue size. </a:t>
            </a:r>
            <a:endParaRPr lang="en-US" dirty="0"/>
          </a:p>
          <a:p>
            <a:pPr lvl="2"/>
            <a:r>
              <a:rPr lang="en-US" dirty="0"/>
              <a:t>For message loss detection, timeout is checked when we receive a message or there’s not checking for </a:t>
            </a:r>
            <a:r>
              <a:rPr lang="en-US" i="1" dirty="0" err="1"/>
              <a:t>nack_resend_timeout</a:t>
            </a:r>
            <a:r>
              <a:rPr lang="en-US" dirty="0"/>
              <a:t>. It delays message timeout for at most </a:t>
            </a:r>
            <a:r>
              <a:rPr lang="en-US" i="1" dirty="0" err="1"/>
              <a:t>nack_resend_timeout</a:t>
            </a:r>
            <a:r>
              <a:rPr lang="en-US" i="1" dirty="0"/>
              <a:t>. </a:t>
            </a:r>
            <a:r>
              <a:rPr lang="en-US" dirty="0"/>
              <a:t>Therefore, at most </a:t>
            </a:r>
            <a:r>
              <a:rPr lang="en-US" i="1" dirty="0"/>
              <a:t>2* </a:t>
            </a:r>
            <a:r>
              <a:rPr lang="en-US" i="1" dirty="0" err="1"/>
              <a:t>nack_resend_timeout</a:t>
            </a:r>
            <a:r>
              <a:rPr lang="en-US" i="1" dirty="0"/>
              <a:t> </a:t>
            </a:r>
            <a:r>
              <a:rPr lang="en-US" dirty="0"/>
              <a:t>is needed</a:t>
            </a:r>
            <a:r>
              <a:rPr lang="en-US" i="1" dirty="0"/>
              <a:t> </a:t>
            </a:r>
            <a:r>
              <a:rPr lang="en-US" dirty="0"/>
              <a:t>to resend a NACK.</a:t>
            </a:r>
            <a:endParaRPr lang="en-US" i="1" dirty="0"/>
          </a:p>
          <a:p>
            <a:pPr lvl="1"/>
            <a:r>
              <a:rPr lang="en-US" dirty="0" smtClean="0"/>
              <a:t>Limiting size of  </a:t>
            </a:r>
            <a:r>
              <a:rPr lang="en-US" i="1" dirty="0" err="1" smtClean="0"/>
              <a:t>in_flight_queue</a:t>
            </a:r>
            <a:endParaRPr lang="en-US" i="1" dirty="0" smtClean="0"/>
          </a:p>
          <a:p>
            <a:pPr lvl="2"/>
            <a:r>
              <a:rPr lang="en-US" dirty="0" smtClean="0"/>
              <a:t>When we have large  </a:t>
            </a:r>
            <a:r>
              <a:rPr lang="en-US" i="1" dirty="0" err="1" smtClean="0"/>
              <a:t>message_safe_timeout</a:t>
            </a:r>
            <a:r>
              <a:rPr lang="en-US" i="1" dirty="0" smtClean="0"/>
              <a:t> </a:t>
            </a:r>
            <a:r>
              <a:rPr lang="en-US" dirty="0" smtClean="0"/>
              <a:t>and large </a:t>
            </a:r>
            <a:r>
              <a:rPr lang="en-US" i="1" dirty="0" err="1" smtClean="0"/>
              <a:t>max_hard_timeout</a:t>
            </a:r>
            <a:r>
              <a:rPr lang="en-US" dirty="0" smtClean="0"/>
              <a:t>, the size of </a:t>
            </a:r>
            <a:r>
              <a:rPr lang="en-US" i="1" dirty="0" err="1" smtClean="0"/>
              <a:t>in_flight_queue</a:t>
            </a:r>
            <a:r>
              <a:rPr lang="en-US" dirty="0" smtClean="0"/>
              <a:t> can be large when message rate is high.</a:t>
            </a:r>
          </a:p>
          <a:p>
            <a:pPr lvl="2"/>
            <a:r>
              <a:rPr lang="en-US" dirty="0" smtClean="0"/>
              <a:t>A potential solution is limiting the size of </a:t>
            </a:r>
            <a:r>
              <a:rPr lang="en-US" i="1" dirty="0" err="1" smtClean="0"/>
              <a:t>in_flight_queue</a:t>
            </a:r>
            <a:r>
              <a:rPr lang="en-US" dirty="0" smtClean="0"/>
              <a:t>, when the size of </a:t>
            </a:r>
            <a:r>
              <a:rPr lang="en-US" i="1" dirty="0" err="1" smtClean="0"/>
              <a:t>in_flight_queue</a:t>
            </a:r>
            <a:r>
              <a:rPr lang="en-US" dirty="0"/>
              <a:t> </a:t>
            </a:r>
            <a:r>
              <a:rPr lang="en-US" dirty="0" smtClean="0"/>
              <a:t>reaches the limit, after each message added, we remove the oldest message (even though it has not yet timed-out) </a:t>
            </a:r>
          </a:p>
          <a:p>
            <a:pPr lvl="3"/>
            <a:r>
              <a:rPr lang="en-US" dirty="0" smtClean="0"/>
              <a:t>This weakens reliability when the message rate is high.</a:t>
            </a:r>
          </a:p>
          <a:p>
            <a:pPr lvl="1"/>
            <a:endParaRPr lang="en-US" dirty="0" smtClean="0"/>
          </a:p>
        </p:txBody>
      </p:sp>
      <p:sp>
        <p:nvSpPr>
          <p:cNvPr id="4" name="Date Placeholder 3"/>
          <p:cNvSpPr>
            <a:spLocks noGrp="1"/>
          </p:cNvSpPr>
          <p:nvPr>
            <p:ph type="dt" sz="half" idx="10"/>
          </p:nvPr>
        </p:nvSpPr>
        <p:spPr/>
        <p:txBody>
          <a:bodyPr/>
          <a:lstStyle/>
          <a:p>
            <a:fld id="{BB5AA218-7661-ED41-9BC3-F6E6D4A0AA55}" type="datetime1">
              <a:rPr lang="en-US" smtClean="0"/>
              <a:pPr/>
              <a:t>3/23/17</a:t>
            </a:fld>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pPr/>
              <a:t>29</a:t>
            </a:fld>
            <a:endParaRPr lang="en-US" dirty="0"/>
          </a:p>
        </p:txBody>
      </p:sp>
    </p:spTree>
    <p:extLst>
      <p:ext uri="{BB962C8B-B14F-4D97-AF65-F5344CB8AC3E}">
        <p14:creationId xmlns:p14="http://schemas.microsoft.com/office/powerpoint/2010/main" val="28920899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New Transport Protocol for RTM</a:t>
            </a:r>
            <a:endParaRPr lang="en-US" dirty="0"/>
          </a:p>
        </p:txBody>
      </p:sp>
      <p:sp>
        <p:nvSpPr>
          <p:cNvPr id="3" name="Content Placeholder 2"/>
          <p:cNvSpPr>
            <a:spLocks noGrp="1"/>
          </p:cNvSpPr>
          <p:nvPr>
            <p:ph idx="1"/>
          </p:nvPr>
        </p:nvSpPr>
        <p:spPr>
          <a:xfrm>
            <a:off x="457200" y="1056287"/>
            <a:ext cx="8229600" cy="5420713"/>
          </a:xfrm>
        </p:spPr>
        <p:txBody>
          <a:bodyPr>
            <a:normAutofit lnSpcReduction="10000"/>
          </a:bodyPr>
          <a:lstStyle/>
          <a:p>
            <a:r>
              <a:rPr lang="en-US" altLang="zh-CN" sz="2000" dirty="0" smtClean="0"/>
              <a:t>Motivation</a:t>
            </a:r>
          </a:p>
          <a:p>
            <a:pPr lvl="1"/>
            <a:r>
              <a:rPr lang="en-US" altLang="zh-CN" sz="1850" dirty="0" smtClean="0"/>
              <a:t>Large number of concurrent connections between </a:t>
            </a:r>
            <a:r>
              <a:rPr lang="en-US" sz="1850" dirty="0" smtClean="0"/>
              <a:t>NSQ Daemon </a:t>
            </a:r>
            <a:r>
              <a:rPr lang="en-US" sz="1850" dirty="0"/>
              <a:t>and </a:t>
            </a:r>
            <a:r>
              <a:rPr lang="en-US" sz="1850" dirty="0" smtClean="0"/>
              <a:t>Subscribers causes CPU contention and then leads to high latency for message delivery.</a:t>
            </a:r>
          </a:p>
          <a:p>
            <a:pPr lvl="1"/>
            <a:r>
              <a:rPr lang="en-US" altLang="zh-CN" sz="1850" dirty="0" smtClean="0"/>
              <a:t>Need a new transport protocol for connections between NSQ Daemon and Subscribers to alleviate CPU contention.</a:t>
            </a:r>
          </a:p>
          <a:p>
            <a:r>
              <a:rPr lang="en-US" altLang="zh-CN" sz="2000" dirty="0" smtClean="0"/>
              <a:t>Design Goals</a:t>
            </a:r>
          </a:p>
          <a:p>
            <a:pPr lvl="1"/>
            <a:r>
              <a:rPr lang="en-US" altLang="zh-CN" sz="1850" dirty="0" smtClean="0"/>
              <a:t>Low Latency: achieve low latency for message delivery</a:t>
            </a:r>
          </a:p>
          <a:p>
            <a:pPr lvl="1"/>
            <a:r>
              <a:rPr lang="en-US" altLang="zh-CN" sz="1850" dirty="0" smtClean="0"/>
              <a:t>Scalability: allow RTM to scale to large number of subscribers</a:t>
            </a:r>
          </a:p>
          <a:p>
            <a:pPr lvl="1"/>
            <a:r>
              <a:rPr lang="en-US" altLang="zh-CN" sz="1850" dirty="0" smtClean="0"/>
              <a:t>Reliability: guarantee reliable message delivery</a:t>
            </a:r>
          </a:p>
          <a:p>
            <a:r>
              <a:rPr lang="en-US" sz="2000" dirty="0" smtClean="0"/>
              <a:t>Previous investigation: UDP and TCP</a:t>
            </a:r>
          </a:p>
          <a:p>
            <a:pPr lvl="1"/>
            <a:r>
              <a:rPr lang="en-US" sz="1850" dirty="0" smtClean="0"/>
              <a:t>UDP has slightly lower latency and lower CPU utilization than TCP</a:t>
            </a:r>
          </a:p>
          <a:p>
            <a:pPr lvl="1"/>
            <a:r>
              <a:rPr lang="en-US" sz="1850" dirty="0" smtClean="0"/>
              <a:t>However, for both protocols, CPU utilization and latency dramatically increase as the number of subscribers increases.</a:t>
            </a:r>
          </a:p>
          <a:p>
            <a:r>
              <a:rPr lang="en-US" sz="1850" dirty="0" smtClean="0"/>
              <a:t>Another direction to explore</a:t>
            </a:r>
          </a:p>
          <a:p>
            <a:pPr lvl="1"/>
            <a:r>
              <a:rPr lang="en-US" sz="1700" dirty="0" smtClean="0"/>
              <a:t>Multicast, as it leverages the network for one-to-many message delivery</a:t>
            </a:r>
          </a:p>
          <a:p>
            <a:pPr lvl="1"/>
            <a:r>
              <a:rPr lang="en-US" sz="1700" dirty="0" smtClean="0"/>
              <a:t>What’s the performance of multicast?</a:t>
            </a:r>
          </a:p>
        </p:txBody>
      </p:sp>
      <p:sp>
        <p:nvSpPr>
          <p:cNvPr id="4" name="Date Placeholder 3"/>
          <p:cNvSpPr>
            <a:spLocks noGrp="1"/>
          </p:cNvSpPr>
          <p:nvPr>
            <p:ph type="dt" sz="half" idx="10"/>
          </p:nvPr>
        </p:nvSpPr>
        <p:spPr/>
        <p:txBody>
          <a:bodyPr/>
          <a:lstStyle/>
          <a:p>
            <a:fld id="{ECC5E316-7A9A-9444-9E4B-9F80F1B61C46}" type="datetime1">
              <a:rPr lang="en-US" smtClean="0"/>
              <a:pPr/>
              <a:t>3/23/17</a:t>
            </a:fld>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pPr/>
              <a:t>3</a:t>
            </a:fld>
            <a:endParaRPr lang="en-US" dirty="0"/>
          </a:p>
        </p:txBody>
      </p:sp>
    </p:spTree>
    <p:extLst>
      <p:ext uri="{BB962C8B-B14F-4D97-AF65-F5344CB8AC3E}">
        <p14:creationId xmlns:p14="http://schemas.microsoft.com/office/powerpoint/2010/main" val="63802566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4" name="Picture 10" descr="https://documents.lucidchart.com/documents/8c275912-7948-44a9-b339-eb52b531551e/pages/tqSJL00bzCa-?a=4041&amp;x=126&amp;y=263&amp;w=1188&amp;h=374&amp;store=1&amp;accept=image%2F*&amp;auth=LCA%20ac4bedf747acf06083b9a2c71d1ee10b3a63bb93-ts%3D149028542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7415" y="4038600"/>
            <a:ext cx="7349171" cy="2317752"/>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dirty="0" smtClean="0"/>
              <a:t>Distributed </a:t>
            </a:r>
            <a:r>
              <a:rPr lang="en-US" dirty="0" err="1" smtClean="0"/>
              <a:t>NSQLookupd</a:t>
            </a:r>
            <a:endParaRPr lang="en-US" dirty="0"/>
          </a:p>
        </p:txBody>
      </p:sp>
      <p:sp>
        <p:nvSpPr>
          <p:cNvPr id="3" name="Content Placeholder 2"/>
          <p:cNvSpPr>
            <a:spLocks noGrp="1"/>
          </p:cNvSpPr>
          <p:nvPr>
            <p:ph idx="1"/>
          </p:nvPr>
        </p:nvSpPr>
        <p:spPr/>
        <p:txBody>
          <a:bodyPr/>
          <a:lstStyle/>
          <a:p>
            <a:r>
              <a:rPr lang="en-US" dirty="0" smtClean="0"/>
              <a:t>Multiple </a:t>
            </a:r>
            <a:r>
              <a:rPr lang="en-US" dirty="0" err="1" smtClean="0"/>
              <a:t>NSQLookupds</a:t>
            </a:r>
            <a:endParaRPr lang="en-US" dirty="0" smtClean="0"/>
          </a:p>
          <a:p>
            <a:pPr lvl="1"/>
            <a:r>
              <a:rPr lang="en-US" dirty="0" smtClean="0"/>
              <a:t>The multicast address of a topic should be global unique</a:t>
            </a:r>
          </a:p>
          <a:p>
            <a:pPr lvl="1"/>
            <a:r>
              <a:rPr lang="en-US" dirty="0" err="1" smtClean="0"/>
              <a:t>NSQLookupds</a:t>
            </a:r>
            <a:r>
              <a:rPr lang="en-US" dirty="0" smtClean="0"/>
              <a:t> should return the same multicast address for a topic</a:t>
            </a:r>
          </a:p>
          <a:p>
            <a:r>
              <a:rPr lang="en-US" dirty="0" smtClean="0"/>
              <a:t>Proposal: address management designated </a:t>
            </a:r>
            <a:r>
              <a:rPr lang="en-US" dirty="0" err="1" smtClean="0"/>
              <a:t>nsqlookupd</a:t>
            </a:r>
            <a:endParaRPr lang="en-US" dirty="0" smtClean="0"/>
          </a:p>
          <a:p>
            <a:pPr lvl="1"/>
            <a:r>
              <a:rPr lang="en-US" dirty="0" smtClean="0"/>
              <a:t>Elect one designated </a:t>
            </a:r>
            <a:r>
              <a:rPr lang="en-US" dirty="0" err="1" smtClean="0"/>
              <a:t>NSQlookupd</a:t>
            </a:r>
            <a:r>
              <a:rPr lang="en-US" dirty="0" smtClean="0"/>
              <a:t> for multicast address management, for other </a:t>
            </a:r>
            <a:r>
              <a:rPr lang="en-US" dirty="0" err="1" smtClean="0"/>
              <a:t>NSQlookupds</a:t>
            </a:r>
            <a:r>
              <a:rPr lang="en-US" dirty="0" smtClean="0"/>
              <a:t>, the management function is deactivated.</a:t>
            </a:r>
          </a:p>
          <a:p>
            <a:pPr lvl="1"/>
            <a:r>
              <a:rPr lang="en-US" dirty="0" smtClean="0"/>
              <a:t>For a new topic, first check local database for multicast address, if not exist, get address from multicast address management in </a:t>
            </a:r>
            <a:r>
              <a:rPr lang="en-US" dirty="0"/>
              <a:t>designated </a:t>
            </a:r>
            <a:r>
              <a:rPr lang="en-US" dirty="0" err="1"/>
              <a:t>NSQlookupd</a:t>
            </a:r>
            <a:r>
              <a:rPr lang="en-US" dirty="0" smtClean="0"/>
              <a:t>.</a:t>
            </a:r>
            <a:endParaRPr lang="en-US" dirty="0"/>
          </a:p>
          <a:p>
            <a:pPr lvl="1"/>
            <a:r>
              <a:rPr lang="en-US" dirty="0" smtClean="0"/>
              <a:t>The multicast address database (map of address and topic) are synchronized among </a:t>
            </a:r>
            <a:r>
              <a:rPr lang="en-US" dirty="0" err="1" smtClean="0"/>
              <a:t>NSQlookupds</a:t>
            </a:r>
            <a:r>
              <a:rPr lang="en-US" dirty="0" smtClean="0"/>
              <a:t> when it is changed in designated </a:t>
            </a:r>
            <a:r>
              <a:rPr lang="en-US" dirty="0" err="1" smtClean="0"/>
              <a:t>NSQlookupd</a:t>
            </a:r>
            <a:r>
              <a:rPr lang="en-US" dirty="0" smtClean="0"/>
              <a:t>.</a:t>
            </a:r>
          </a:p>
        </p:txBody>
      </p:sp>
      <p:sp>
        <p:nvSpPr>
          <p:cNvPr id="4" name="Date Placeholder 3"/>
          <p:cNvSpPr>
            <a:spLocks noGrp="1"/>
          </p:cNvSpPr>
          <p:nvPr>
            <p:ph type="dt" sz="half" idx="10"/>
          </p:nvPr>
        </p:nvSpPr>
        <p:spPr/>
        <p:txBody>
          <a:bodyPr/>
          <a:lstStyle/>
          <a:p>
            <a:fld id="{BB5AA218-7661-ED41-9BC3-F6E6D4A0AA55}" type="datetime1">
              <a:rPr lang="en-US" smtClean="0"/>
              <a:pPr/>
              <a:t>3/23/17</a:t>
            </a:fld>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pPr/>
              <a:t>30</a:t>
            </a:fld>
            <a:endParaRPr lang="en-US" dirty="0"/>
          </a:p>
        </p:txBody>
      </p:sp>
    </p:spTree>
    <p:extLst>
      <p:ext uri="{BB962C8B-B14F-4D97-AF65-F5344CB8AC3E}">
        <p14:creationId xmlns:p14="http://schemas.microsoft.com/office/powerpoint/2010/main" val="6436624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idx="1"/>
          </p:nvPr>
        </p:nvSpPr>
        <p:spPr/>
        <p:txBody>
          <a:bodyPr>
            <a:normAutofit/>
          </a:bodyPr>
          <a:lstStyle/>
          <a:p>
            <a:r>
              <a:rPr lang="en-US" dirty="0" smtClean="0"/>
              <a:t>New Transport Protocol for RTM</a:t>
            </a:r>
          </a:p>
          <a:p>
            <a:pPr lvl="1"/>
            <a:r>
              <a:rPr lang="en-US" dirty="0" smtClean="0"/>
              <a:t>Motivation and Design goals</a:t>
            </a:r>
          </a:p>
          <a:p>
            <a:endParaRPr lang="en-US" dirty="0" smtClean="0"/>
          </a:p>
          <a:p>
            <a:r>
              <a:rPr lang="en-US" b="1" dirty="0" smtClean="0"/>
              <a:t>Multicast Performance</a:t>
            </a:r>
          </a:p>
          <a:p>
            <a:pPr lvl="1"/>
            <a:r>
              <a:rPr lang="en-US" b="1" dirty="0" smtClean="0"/>
              <a:t>One-to-one connection Case</a:t>
            </a:r>
          </a:p>
          <a:p>
            <a:pPr lvl="1"/>
            <a:r>
              <a:rPr lang="en-US" b="1" dirty="0" smtClean="0"/>
              <a:t>Fan-out model Case</a:t>
            </a:r>
          </a:p>
          <a:p>
            <a:pPr lvl="1"/>
            <a:r>
              <a:rPr lang="en-US" b="1" dirty="0" smtClean="0"/>
              <a:t>Fan-in model Case</a:t>
            </a:r>
          </a:p>
          <a:p>
            <a:endParaRPr lang="en-US" dirty="0" smtClean="0"/>
          </a:p>
          <a:p>
            <a:r>
              <a:rPr lang="en-US" dirty="0" smtClean="0"/>
              <a:t>Reliable UDP Multicast (RM-UDP) Solution</a:t>
            </a:r>
          </a:p>
          <a:p>
            <a:pPr lvl="1"/>
            <a:r>
              <a:rPr lang="en-US" dirty="0"/>
              <a:t>Current NSQ </a:t>
            </a:r>
            <a:r>
              <a:rPr lang="en-US" dirty="0" smtClean="0"/>
              <a:t>design </a:t>
            </a:r>
          </a:p>
          <a:p>
            <a:pPr lvl="1"/>
            <a:r>
              <a:rPr lang="en-US" dirty="0" smtClean="0"/>
              <a:t>Design </a:t>
            </a:r>
            <a:r>
              <a:rPr lang="en-US" dirty="0"/>
              <a:t>Assumptions and Considerations</a:t>
            </a:r>
          </a:p>
          <a:p>
            <a:endParaRPr lang="en-US" dirty="0" smtClean="0"/>
          </a:p>
          <a:p>
            <a:r>
              <a:rPr lang="en-US" dirty="0" smtClean="0"/>
              <a:t>Design of RM-UDP</a:t>
            </a:r>
          </a:p>
          <a:p>
            <a:pPr lvl="1"/>
            <a:r>
              <a:rPr lang="en-US" sz="1600" dirty="0" err="1"/>
              <a:t>NSQd</a:t>
            </a:r>
            <a:r>
              <a:rPr lang="en-US" sz="1600" dirty="0"/>
              <a:t> address management and lookup </a:t>
            </a:r>
          </a:p>
          <a:p>
            <a:pPr lvl="1"/>
            <a:r>
              <a:rPr lang="en-US" dirty="0" err="1" smtClean="0"/>
              <a:t>NSQd</a:t>
            </a:r>
            <a:r>
              <a:rPr lang="en-US" dirty="0" smtClean="0"/>
              <a:t> and Consumer communication</a:t>
            </a:r>
          </a:p>
          <a:p>
            <a:endParaRPr lang="en-US" dirty="0" smtClean="0"/>
          </a:p>
        </p:txBody>
      </p:sp>
      <p:sp>
        <p:nvSpPr>
          <p:cNvPr id="4" name="Date Placeholder 3"/>
          <p:cNvSpPr>
            <a:spLocks noGrp="1"/>
          </p:cNvSpPr>
          <p:nvPr>
            <p:ph type="dt" sz="half" idx="10"/>
          </p:nvPr>
        </p:nvSpPr>
        <p:spPr/>
        <p:txBody>
          <a:bodyPr/>
          <a:lstStyle/>
          <a:p>
            <a:fld id="{23FB149B-EC51-164E-B0DA-DF3AC43EDA9E}" type="datetime1">
              <a:rPr lang="en-US" smtClean="0"/>
              <a:pPr/>
              <a:t>3/23/17</a:t>
            </a:fld>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pPr/>
              <a:t>4</a:t>
            </a:fld>
            <a:endParaRPr lang="en-US" dirty="0"/>
          </a:p>
        </p:txBody>
      </p:sp>
    </p:spTree>
    <p:extLst>
      <p:ext uri="{BB962C8B-B14F-4D97-AF65-F5344CB8AC3E}">
        <p14:creationId xmlns:p14="http://schemas.microsoft.com/office/powerpoint/2010/main" val="135079485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01982" y="3045471"/>
            <a:ext cx="4300313" cy="3225235"/>
          </a:xfrm>
          <a:prstGeom prst="rect">
            <a:avLst/>
          </a:prstGeom>
        </p:spPr>
      </p:pic>
      <p:sp>
        <p:nvSpPr>
          <p:cNvPr id="2" name="Title 1"/>
          <p:cNvSpPr>
            <a:spLocks noGrp="1"/>
          </p:cNvSpPr>
          <p:nvPr>
            <p:ph type="title"/>
          </p:nvPr>
        </p:nvSpPr>
        <p:spPr/>
        <p:txBody>
          <a:bodyPr/>
          <a:lstStyle/>
          <a:p>
            <a:r>
              <a:rPr lang="en-US" dirty="0"/>
              <a:t>Multicast Performance</a:t>
            </a:r>
          </a:p>
        </p:txBody>
      </p:sp>
      <p:sp>
        <p:nvSpPr>
          <p:cNvPr id="3" name="Content Placeholder 2"/>
          <p:cNvSpPr>
            <a:spLocks noGrp="1"/>
          </p:cNvSpPr>
          <p:nvPr>
            <p:ph idx="1"/>
          </p:nvPr>
        </p:nvSpPr>
        <p:spPr>
          <a:xfrm>
            <a:off x="457200" y="1056287"/>
            <a:ext cx="8458200" cy="5069877"/>
          </a:xfrm>
        </p:spPr>
        <p:txBody>
          <a:bodyPr>
            <a:normAutofit/>
          </a:bodyPr>
          <a:lstStyle/>
          <a:p>
            <a:r>
              <a:rPr lang="en-US" dirty="0" smtClean="0"/>
              <a:t>Multicast Performance Test Environment</a:t>
            </a:r>
          </a:p>
          <a:p>
            <a:pPr lvl="1"/>
            <a:r>
              <a:rPr lang="en-US" dirty="0" smtClean="0"/>
              <a:t>Programs written in </a:t>
            </a:r>
            <a:r>
              <a:rPr lang="en-US" dirty="0" err="1" smtClean="0"/>
              <a:t>golang</a:t>
            </a:r>
            <a:r>
              <a:rPr lang="en-US" dirty="0" smtClean="0"/>
              <a:t> (as NSQ) using x/net/ipv4 package for multicast socket</a:t>
            </a:r>
          </a:p>
          <a:p>
            <a:pPr lvl="1"/>
            <a:r>
              <a:rPr lang="en-US" dirty="0" smtClean="0"/>
              <a:t>Tested on Two </a:t>
            </a:r>
            <a:r>
              <a:rPr lang="en-US" dirty="0"/>
              <a:t>H</a:t>
            </a:r>
            <a:r>
              <a:rPr lang="en-US" dirty="0" smtClean="0"/>
              <a:t>uawei machines connected through a switch.</a:t>
            </a:r>
          </a:p>
          <a:p>
            <a:r>
              <a:rPr lang="en-US" dirty="0" smtClean="0"/>
              <a:t>One-to-one connection Case Setup</a:t>
            </a:r>
          </a:p>
          <a:p>
            <a:pPr lvl="1"/>
            <a:r>
              <a:rPr lang="en-US" dirty="0" smtClean="0"/>
              <a:t>On one server, a simple sender keeps sending packets to a multicast address</a:t>
            </a:r>
          </a:p>
          <a:p>
            <a:pPr lvl="1"/>
            <a:r>
              <a:rPr lang="en-US" dirty="0" smtClean="0"/>
              <a:t>On the other server, a receiver program receives packets from the address</a:t>
            </a:r>
          </a:p>
        </p:txBody>
      </p:sp>
      <p:sp>
        <p:nvSpPr>
          <p:cNvPr id="6" name="Rectangle 5"/>
          <p:cNvSpPr/>
          <p:nvPr/>
        </p:nvSpPr>
        <p:spPr>
          <a:xfrm>
            <a:off x="457200" y="3176046"/>
            <a:ext cx="4572000" cy="3148554"/>
          </a:xfrm>
          <a:prstGeom prst="rect">
            <a:avLst/>
          </a:prstGeom>
        </p:spPr>
        <p:txBody>
          <a:bodyPr>
            <a:spAutoFit/>
          </a:bodyPr>
          <a:lstStyle/>
          <a:p>
            <a:pPr marL="257175" indent="-257175" defTabSz="342900">
              <a:spcBef>
                <a:spcPct val="20000"/>
              </a:spcBef>
              <a:buClr>
                <a:srgbClr val="CC9933"/>
              </a:buClr>
              <a:buFont typeface="Wingdings" charset="2"/>
              <a:buChar char="Ø"/>
            </a:pPr>
            <a:r>
              <a:rPr lang="en-US" dirty="0">
                <a:solidFill>
                  <a:prstClr val="black"/>
                </a:solidFill>
                <a:latin typeface="Palatino"/>
                <a:cs typeface="Palatino"/>
              </a:rPr>
              <a:t>One-to-one connection </a:t>
            </a:r>
            <a:r>
              <a:rPr lang="en-US" dirty="0" smtClean="0">
                <a:solidFill>
                  <a:prstClr val="black"/>
                </a:solidFill>
                <a:latin typeface="Palatino"/>
                <a:cs typeface="Palatino"/>
              </a:rPr>
              <a:t>Case Results</a:t>
            </a:r>
            <a:endParaRPr lang="en-US" dirty="0">
              <a:solidFill>
                <a:prstClr val="black"/>
              </a:solidFill>
              <a:latin typeface="Palatino"/>
              <a:cs typeface="Palatino"/>
            </a:endParaRPr>
          </a:p>
          <a:p>
            <a:pPr marL="557213" lvl="1" indent="-214313" defTabSz="342900">
              <a:spcBef>
                <a:spcPct val="20000"/>
              </a:spcBef>
              <a:buClr>
                <a:srgbClr val="9BBB59">
                  <a:lumMod val="50000"/>
                </a:srgbClr>
              </a:buClr>
              <a:buSzPct val="80000"/>
              <a:buFont typeface="Wingdings" charset="2"/>
              <a:buChar char="q"/>
            </a:pPr>
            <a:r>
              <a:rPr lang="en-US" sz="1650" dirty="0">
                <a:solidFill>
                  <a:prstClr val="black"/>
                </a:solidFill>
                <a:latin typeface="Palatino"/>
                <a:cs typeface="Palatino"/>
              </a:rPr>
              <a:t>Throughput of multicast is </a:t>
            </a:r>
            <a:r>
              <a:rPr lang="en-US" sz="1650" dirty="0" smtClean="0">
                <a:solidFill>
                  <a:prstClr val="black"/>
                </a:solidFill>
                <a:latin typeface="Palatino"/>
                <a:cs typeface="Palatino"/>
              </a:rPr>
              <a:t>worse than that of TCP </a:t>
            </a:r>
            <a:r>
              <a:rPr lang="en-US" sz="1650" dirty="0">
                <a:solidFill>
                  <a:prstClr val="black"/>
                </a:solidFill>
                <a:latin typeface="Palatino"/>
                <a:cs typeface="Palatino"/>
              </a:rPr>
              <a:t>or </a:t>
            </a:r>
            <a:r>
              <a:rPr lang="en-US" sz="1650" dirty="0" smtClean="0">
                <a:solidFill>
                  <a:prstClr val="black"/>
                </a:solidFill>
                <a:latin typeface="Palatino"/>
                <a:cs typeface="Palatino"/>
              </a:rPr>
              <a:t>UDP</a:t>
            </a:r>
            <a:endParaRPr lang="en-US" sz="1650" dirty="0">
              <a:solidFill>
                <a:prstClr val="black"/>
              </a:solidFill>
              <a:latin typeface="Palatino"/>
              <a:cs typeface="Palatino"/>
            </a:endParaRPr>
          </a:p>
          <a:p>
            <a:pPr marL="857250" lvl="2" indent="-171450" defTabSz="342900">
              <a:spcBef>
                <a:spcPct val="20000"/>
              </a:spcBef>
              <a:buClr>
                <a:srgbClr val="CC9933"/>
              </a:buClr>
              <a:buSzPct val="120000"/>
              <a:buFont typeface="Arial"/>
              <a:buChar char="•"/>
            </a:pPr>
            <a:r>
              <a:rPr lang="en-US" sz="1500" dirty="0" smtClean="0">
                <a:solidFill>
                  <a:prstClr val="black"/>
                </a:solidFill>
                <a:latin typeface="Palatino"/>
                <a:cs typeface="Palatino"/>
              </a:rPr>
              <a:t>TCP </a:t>
            </a:r>
            <a:r>
              <a:rPr lang="en-US" sz="1500" dirty="0">
                <a:solidFill>
                  <a:prstClr val="black"/>
                </a:solidFill>
                <a:latin typeface="Palatino"/>
                <a:cs typeface="Palatino"/>
              </a:rPr>
              <a:t>is </a:t>
            </a:r>
            <a:r>
              <a:rPr lang="en-US" sz="1500" dirty="0" smtClean="0">
                <a:solidFill>
                  <a:prstClr val="black"/>
                </a:solidFill>
                <a:latin typeface="Palatino"/>
                <a:cs typeface="Palatino"/>
              </a:rPr>
              <a:t>max at </a:t>
            </a:r>
            <a:r>
              <a:rPr lang="en-US" sz="1500" dirty="0">
                <a:solidFill>
                  <a:prstClr val="black"/>
                </a:solidFill>
                <a:latin typeface="Palatino"/>
                <a:cs typeface="Palatino"/>
              </a:rPr>
              <a:t>7.4 </a:t>
            </a:r>
            <a:r>
              <a:rPr lang="en-US" sz="1500" dirty="0" err="1">
                <a:solidFill>
                  <a:prstClr val="black"/>
                </a:solidFill>
                <a:latin typeface="Palatino"/>
                <a:cs typeface="Palatino"/>
              </a:rPr>
              <a:t>Gbps</a:t>
            </a:r>
            <a:endParaRPr lang="en-US" sz="1500" dirty="0">
              <a:solidFill>
                <a:prstClr val="black"/>
              </a:solidFill>
              <a:latin typeface="Palatino"/>
              <a:cs typeface="Palatino"/>
            </a:endParaRPr>
          </a:p>
          <a:p>
            <a:pPr marL="857250" lvl="2" indent="-171450" defTabSz="342900">
              <a:spcBef>
                <a:spcPct val="20000"/>
              </a:spcBef>
              <a:buClr>
                <a:srgbClr val="CC9933"/>
              </a:buClr>
              <a:buSzPct val="120000"/>
              <a:buFont typeface="Arial"/>
              <a:buChar char="•"/>
            </a:pPr>
            <a:r>
              <a:rPr lang="en-US" sz="1500" dirty="0" smtClean="0">
                <a:solidFill>
                  <a:prstClr val="black"/>
                </a:solidFill>
                <a:latin typeface="Palatino"/>
                <a:cs typeface="Palatino"/>
              </a:rPr>
              <a:t>UDP </a:t>
            </a:r>
            <a:r>
              <a:rPr lang="en-US" sz="1500" dirty="0">
                <a:solidFill>
                  <a:prstClr val="black"/>
                </a:solidFill>
                <a:latin typeface="Palatino"/>
                <a:cs typeface="Palatino"/>
              </a:rPr>
              <a:t>is around 2.7 </a:t>
            </a:r>
            <a:r>
              <a:rPr lang="en-US" sz="1500" dirty="0" err="1">
                <a:solidFill>
                  <a:prstClr val="black"/>
                </a:solidFill>
                <a:latin typeface="Palatino"/>
                <a:cs typeface="Palatino"/>
              </a:rPr>
              <a:t>Gbps</a:t>
            </a:r>
            <a:endParaRPr lang="en-US" sz="1500" dirty="0">
              <a:solidFill>
                <a:prstClr val="black"/>
              </a:solidFill>
              <a:latin typeface="Palatino"/>
              <a:cs typeface="Palatino"/>
            </a:endParaRPr>
          </a:p>
          <a:p>
            <a:pPr marL="857250" lvl="2" indent="-171450" defTabSz="342900">
              <a:spcBef>
                <a:spcPct val="20000"/>
              </a:spcBef>
              <a:buClr>
                <a:srgbClr val="CC9933"/>
              </a:buClr>
              <a:buSzPct val="120000"/>
              <a:buFont typeface="Arial"/>
              <a:buChar char="•"/>
            </a:pPr>
            <a:r>
              <a:rPr lang="en-US" sz="1500" dirty="0">
                <a:solidFill>
                  <a:prstClr val="black"/>
                </a:solidFill>
                <a:latin typeface="Palatino"/>
                <a:cs typeface="Palatino"/>
              </a:rPr>
              <a:t>Multicast is 1.2 </a:t>
            </a:r>
            <a:r>
              <a:rPr lang="en-US" sz="1500" dirty="0" err="1">
                <a:solidFill>
                  <a:prstClr val="black"/>
                </a:solidFill>
                <a:latin typeface="Palatino"/>
                <a:cs typeface="Palatino"/>
              </a:rPr>
              <a:t>Gbps</a:t>
            </a:r>
            <a:endParaRPr lang="en-US" sz="1500" dirty="0">
              <a:solidFill>
                <a:prstClr val="black"/>
              </a:solidFill>
              <a:latin typeface="Palatino"/>
              <a:cs typeface="Palatino"/>
            </a:endParaRPr>
          </a:p>
          <a:p>
            <a:pPr marL="557213" lvl="1" indent="-214313" defTabSz="342900">
              <a:spcBef>
                <a:spcPct val="20000"/>
              </a:spcBef>
              <a:buClr>
                <a:srgbClr val="9BBB59">
                  <a:lumMod val="50000"/>
                </a:srgbClr>
              </a:buClr>
              <a:buSzPct val="80000"/>
              <a:buFont typeface="Wingdings" charset="2"/>
              <a:buChar char="q"/>
            </a:pPr>
            <a:r>
              <a:rPr lang="en-US" sz="1650" dirty="0" smtClean="0">
                <a:solidFill>
                  <a:prstClr val="black"/>
                </a:solidFill>
                <a:latin typeface="Palatino"/>
                <a:cs typeface="Palatino"/>
              </a:rPr>
              <a:t>Latency of multicast falls between </a:t>
            </a:r>
            <a:r>
              <a:rPr lang="en-US" sz="1650" dirty="0">
                <a:solidFill>
                  <a:prstClr val="black"/>
                </a:solidFill>
                <a:latin typeface="Palatino"/>
                <a:cs typeface="Palatino"/>
              </a:rPr>
              <a:t>TCP and </a:t>
            </a:r>
            <a:r>
              <a:rPr lang="en-US" sz="1650" dirty="0" smtClean="0">
                <a:solidFill>
                  <a:prstClr val="black"/>
                </a:solidFill>
                <a:latin typeface="Palatino"/>
                <a:cs typeface="Palatino"/>
              </a:rPr>
              <a:t>UDP</a:t>
            </a:r>
            <a:endParaRPr lang="en-US" sz="1650" dirty="0">
              <a:solidFill>
                <a:prstClr val="black"/>
              </a:solidFill>
              <a:latin typeface="Palatino"/>
              <a:cs typeface="Palatino"/>
            </a:endParaRPr>
          </a:p>
          <a:p>
            <a:pPr marL="857250" lvl="2" indent="-171450" defTabSz="342900">
              <a:spcBef>
                <a:spcPct val="20000"/>
              </a:spcBef>
              <a:buClr>
                <a:srgbClr val="CC9933"/>
              </a:buClr>
              <a:buSzPct val="120000"/>
              <a:buFont typeface="Arial"/>
              <a:buChar char="•"/>
            </a:pPr>
            <a:r>
              <a:rPr lang="en-US" sz="1500" dirty="0" smtClean="0">
                <a:solidFill>
                  <a:prstClr val="black"/>
                </a:solidFill>
                <a:latin typeface="Palatino"/>
                <a:cs typeface="Palatino"/>
              </a:rPr>
              <a:t>TCP </a:t>
            </a:r>
            <a:r>
              <a:rPr lang="en-US" sz="1500" dirty="0">
                <a:solidFill>
                  <a:prstClr val="black"/>
                </a:solidFill>
                <a:latin typeface="Palatino"/>
                <a:cs typeface="Palatino"/>
              </a:rPr>
              <a:t>is around 0.1 </a:t>
            </a:r>
            <a:r>
              <a:rPr lang="en-US" sz="1500" dirty="0" err="1">
                <a:solidFill>
                  <a:prstClr val="black"/>
                </a:solidFill>
                <a:latin typeface="Palatino"/>
                <a:cs typeface="Palatino"/>
              </a:rPr>
              <a:t>ms</a:t>
            </a:r>
            <a:endParaRPr lang="en-US" sz="1500" dirty="0">
              <a:solidFill>
                <a:prstClr val="black"/>
              </a:solidFill>
              <a:latin typeface="Palatino"/>
              <a:cs typeface="Palatino"/>
            </a:endParaRPr>
          </a:p>
          <a:p>
            <a:pPr marL="857250" lvl="2" indent="-171450" defTabSz="342900">
              <a:spcBef>
                <a:spcPct val="20000"/>
              </a:spcBef>
              <a:buClr>
                <a:srgbClr val="CC9933"/>
              </a:buClr>
              <a:buSzPct val="120000"/>
              <a:buFont typeface="Arial"/>
              <a:buChar char="•"/>
            </a:pPr>
            <a:r>
              <a:rPr lang="en-US" sz="1500" dirty="0" smtClean="0">
                <a:solidFill>
                  <a:prstClr val="black"/>
                </a:solidFill>
                <a:latin typeface="Palatino"/>
                <a:cs typeface="Palatino"/>
              </a:rPr>
              <a:t>UDP </a:t>
            </a:r>
            <a:r>
              <a:rPr lang="en-US" sz="1500" dirty="0">
                <a:solidFill>
                  <a:prstClr val="black"/>
                </a:solidFill>
                <a:latin typeface="Palatino"/>
                <a:cs typeface="Palatino"/>
              </a:rPr>
              <a:t>is around 0.05 </a:t>
            </a:r>
            <a:r>
              <a:rPr lang="en-US" sz="1500" dirty="0" err="1">
                <a:solidFill>
                  <a:prstClr val="black"/>
                </a:solidFill>
                <a:latin typeface="Palatino"/>
                <a:cs typeface="Palatino"/>
              </a:rPr>
              <a:t>ms</a:t>
            </a:r>
            <a:endParaRPr lang="en-US" sz="1500" dirty="0">
              <a:solidFill>
                <a:prstClr val="black"/>
              </a:solidFill>
              <a:latin typeface="Palatino"/>
              <a:cs typeface="Palatino"/>
            </a:endParaRPr>
          </a:p>
          <a:p>
            <a:pPr marL="857250" lvl="2" indent="-171450" defTabSz="342900">
              <a:spcBef>
                <a:spcPct val="20000"/>
              </a:spcBef>
              <a:buClr>
                <a:srgbClr val="CC9933"/>
              </a:buClr>
              <a:buSzPct val="120000"/>
              <a:buFont typeface="Arial"/>
              <a:buChar char="•"/>
            </a:pPr>
            <a:r>
              <a:rPr lang="en-US" sz="1500" dirty="0">
                <a:solidFill>
                  <a:prstClr val="black"/>
                </a:solidFill>
                <a:latin typeface="Palatino"/>
                <a:cs typeface="Palatino"/>
              </a:rPr>
              <a:t>Multicast is around 0.07 </a:t>
            </a:r>
            <a:r>
              <a:rPr lang="en-US" sz="1500" dirty="0" err="1">
                <a:solidFill>
                  <a:prstClr val="black"/>
                </a:solidFill>
                <a:latin typeface="Palatino"/>
                <a:cs typeface="Palatino"/>
              </a:rPr>
              <a:t>ms</a:t>
            </a:r>
            <a:endParaRPr lang="en-US" sz="1500" dirty="0">
              <a:solidFill>
                <a:prstClr val="black"/>
              </a:solidFill>
              <a:latin typeface="Palatino"/>
              <a:cs typeface="Palatino"/>
            </a:endParaRPr>
          </a:p>
        </p:txBody>
      </p:sp>
      <p:sp>
        <p:nvSpPr>
          <p:cNvPr id="5" name="Date Placeholder 4"/>
          <p:cNvSpPr>
            <a:spLocks noGrp="1"/>
          </p:cNvSpPr>
          <p:nvPr>
            <p:ph type="dt" sz="half" idx="10"/>
          </p:nvPr>
        </p:nvSpPr>
        <p:spPr/>
        <p:txBody>
          <a:bodyPr/>
          <a:lstStyle/>
          <a:p>
            <a:fld id="{130AAFE8-F273-AF47-B40E-AA139C447A1A}" type="datetime1">
              <a:rPr lang="en-US" smtClean="0"/>
              <a:pPr/>
              <a:t>3/23/17</a:t>
            </a:fld>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pPr/>
              <a:t>5</a:t>
            </a:fld>
            <a:endParaRPr lang="en-US" dirty="0"/>
          </a:p>
        </p:txBody>
      </p:sp>
    </p:spTree>
    <p:extLst>
      <p:ext uri="{BB962C8B-B14F-4D97-AF65-F5344CB8AC3E}">
        <p14:creationId xmlns:p14="http://schemas.microsoft.com/office/powerpoint/2010/main" val="208155328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Multicast Performance</a:t>
            </a:r>
          </a:p>
        </p:txBody>
      </p:sp>
      <p:sp>
        <p:nvSpPr>
          <p:cNvPr id="3" name="Content Placeholder 2"/>
          <p:cNvSpPr>
            <a:spLocks noGrp="1"/>
          </p:cNvSpPr>
          <p:nvPr>
            <p:ph idx="1"/>
          </p:nvPr>
        </p:nvSpPr>
        <p:spPr/>
        <p:txBody>
          <a:bodyPr>
            <a:normAutofit/>
          </a:bodyPr>
          <a:lstStyle/>
          <a:p>
            <a:r>
              <a:rPr lang="en-US" dirty="0" smtClean="0"/>
              <a:t>Fan-out Model Case Setup (one-to-many)</a:t>
            </a:r>
          </a:p>
          <a:p>
            <a:pPr lvl="1"/>
            <a:r>
              <a:rPr lang="en-US" dirty="0" smtClean="0"/>
              <a:t>Sender and receiver run on two different machines (Huawei S1 and S2).</a:t>
            </a:r>
          </a:p>
          <a:p>
            <a:pPr lvl="1"/>
            <a:r>
              <a:rPr lang="en-US" dirty="0" smtClean="0"/>
              <a:t>One message generation goroutine at sender side, multiple receive </a:t>
            </a:r>
            <a:r>
              <a:rPr lang="en-US" dirty="0" err="1" smtClean="0"/>
              <a:t>goroutines</a:t>
            </a:r>
            <a:r>
              <a:rPr lang="en-US" dirty="0" smtClean="0"/>
              <a:t> at receiver side</a:t>
            </a:r>
          </a:p>
          <a:p>
            <a:pPr lvl="2"/>
            <a:r>
              <a:rPr lang="en-US" dirty="0" smtClean="0"/>
              <a:t>Message generation goroutine generates </a:t>
            </a:r>
            <a:r>
              <a:rPr lang="en-US" dirty="0"/>
              <a:t>signal sending to </a:t>
            </a:r>
            <a:r>
              <a:rPr lang="en-US" dirty="0" smtClean="0"/>
              <a:t>sending goroutine(s) </a:t>
            </a:r>
            <a:r>
              <a:rPr lang="en-US" dirty="0"/>
              <a:t>every 5ms which triggers the sending goroutine sending a 1000bytes message. </a:t>
            </a:r>
            <a:endParaRPr lang="en-US" dirty="0" smtClean="0"/>
          </a:p>
          <a:p>
            <a:pPr lvl="2"/>
            <a:r>
              <a:rPr lang="en-US" dirty="0" smtClean="0"/>
              <a:t>For TCP/UDP: one sending goroutine at sender side corresponds to each receiving goroutine at receiver side with TCP/UDP connection</a:t>
            </a:r>
          </a:p>
          <a:p>
            <a:pPr lvl="2"/>
            <a:r>
              <a:rPr lang="en-US" dirty="0" smtClean="0"/>
              <a:t>For Multicast: only one sending goroutine at sender side, it sends to message through multicast socket, each receiving goroutine reads from same multicast address.</a:t>
            </a:r>
          </a:p>
        </p:txBody>
      </p:sp>
      <p:sp>
        <p:nvSpPr>
          <p:cNvPr id="4" name="Date Placeholder 3"/>
          <p:cNvSpPr>
            <a:spLocks noGrp="1"/>
          </p:cNvSpPr>
          <p:nvPr>
            <p:ph type="dt" sz="half" idx="10"/>
          </p:nvPr>
        </p:nvSpPr>
        <p:spPr/>
        <p:txBody>
          <a:bodyPr/>
          <a:lstStyle/>
          <a:p>
            <a:fld id="{BD982E27-9A22-674D-96F8-8B10D1F82BE2}" type="datetime1">
              <a:rPr lang="en-US" smtClean="0"/>
              <a:pPr/>
              <a:t>3/23/17</a:t>
            </a:fld>
            <a:endParaRPr lang="en-US" dirty="0"/>
          </a:p>
        </p:txBody>
      </p:sp>
      <p:sp>
        <p:nvSpPr>
          <p:cNvPr id="6" name="Slide Number Placeholder 5"/>
          <p:cNvSpPr>
            <a:spLocks noGrp="1"/>
          </p:cNvSpPr>
          <p:nvPr>
            <p:ph type="sldNum" sz="quarter" idx="12"/>
          </p:nvPr>
        </p:nvSpPr>
        <p:spPr/>
        <p:txBody>
          <a:bodyPr/>
          <a:lstStyle/>
          <a:p>
            <a:fld id="{20E9FC0C-25CF-334A-B910-44A385CE0D1A}" type="slidenum">
              <a:rPr lang="en-US" smtClean="0"/>
              <a:pPr/>
              <a:t>6</a:t>
            </a:fld>
            <a:endParaRPr lang="en-US" dirty="0"/>
          </a:p>
        </p:txBody>
      </p:sp>
      <p:pic>
        <p:nvPicPr>
          <p:cNvPr id="5" name="Picture 4"/>
          <p:cNvPicPr>
            <a:picLocks noChangeAspect="1"/>
          </p:cNvPicPr>
          <p:nvPr/>
        </p:nvPicPr>
        <p:blipFill>
          <a:blip r:embed="rId3"/>
          <a:stretch>
            <a:fillRect/>
          </a:stretch>
        </p:blipFill>
        <p:spPr>
          <a:xfrm>
            <a:off x="255317" y="4230292"/>
            <a:ext cx="4229669" cy="2044496"/>
          </a:xfrm>
          <a:prstGeom prst="rect">
            <a:avLst/>
          </a:prstGeom>
        </p:spPr>
      </p:pic>
      <p:pic>
        <p:nvPicPr>
          <p:cNvPr id="9" name="Picture 8"/>
          <p:cNvPicPr>
            <a:picLocks noChangeAspect="1"/>
          </p:cNvPicPr>
          <p:nvPr/>
        </p:nvPicPr>
        <p:blipFill>
          <a:blip r:embed="rId4"/>
          <a:stretch>
            <a:fillRect/>
          </a:stretch>
        </p:blipFill>
        <p:spPr>
          <a:xfrm>
            <a:off x="4624008" y="4223755"/>
            <a:ext cx="4256714" cy="2057569"/>
          </a:xfrm>
          <a:prstGeom prst="rect">
            <a:avLst/>
          </a:prstGeom>
        </p:spPr>
      </p:pic>
    </p:spTree>
    <p:extLst>
      <p:ext uri="{BB962C8B-B14F-4D97-AF65-F5344CB8AC3E}">
        <p14:creationId xmlns:p14="http://schemas.microsoft.com/office/powerpoint/2010/main" val="991729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Multicast Performance</a:t>
            </a:r>
          </a:p>
        </p:txBody>
      </p:sp>
      <p:sp>
        <p:nvSpPr>
          <p:cNvPr id="3" name="Content Placeholder 2"/>
          <p:cNvSpPr>
            <a:spLocks noGrp="1"/>
          </p:cNvSpPr>
          <p:nvPr>
            <p:ph idx="1"/>
          </p:nvPr>
        </p:nvSpPr>
        <p:spPr/>
        <p:txBody>
          <a:bodyPr/>
          <a:lstStyle/>
          <a:p>
            <a:r>
              <a:rPr lang="en-US" dirty="0" smtClean="0"/>
              <a:t>Fan-out Model Case Results</a:t>
            </a:r>
          </a:p>
          <a:p>
            <a:pPr lvl="1"/>
            <a:r>
              <a:rPr lang="en-US" dirty="0" smtClean="0"/>
              <a:t>Latency: for different level of concurrency (in terms of number of receiving goroutines), multicast has lower latency than TCP and slightly higher latency than UDP. There’s no significant latency benefit of multicast for fan-out.  This is likely because the receiver side is a bottleneck limiting multicast performance.</a:t>
            </a:r>
          </a:p>
          <a:p>
            <a:pPr lvl="1"/>
            <a:r>
              <a:rPr lang="en-US" dirty="0" smtClean="0"/>
              <a:t>CPU utilization: on the </a:t>
            </a:r>
            <a:r>
              <a:rPr lang="en-US" dirty="0"/>
              <a:t>sender </a:t>
            </a:r>
            <a:r>
              <a:rPr lang="en-US" dirty="0" smtClean="0"/>
              <a:t>side, multicast has much lower CPU utilization than TCP and UDP, since multicast messages are sent through only one socket. </a:t>
            </a:r>
            <a:endParaRPr lang="en-US" dirty="0"/>
          </a:p>
        </p:txBody>
      </p:sp>
      <p:graphicFrame>
        <p:nvGraphicFramePr>
          <p:cNvPr id="5" name="Chart 4"/>
          <p:cNvGraphicFramePr/>
          <p:nvPr>
            <p:extLst>
              <p:ext uri="{D42A27DB-BD31-4B8C-83A1-F6EECF244321}">
                <p14:modId xmlns:p14="http://schemas.microsoft.com/office/powerpoint/2010/main" val="588524631"/>
              </p:ext>
            </p:extLst>
          </p:nvPr>
        </p:nvGraphicFramePr>
        <p:xfrm>
          <a:off x="4432724" y="3200400"/>
          <a:ext cx="4227182" cy="2887364"/>
        </p:xfrm>
        <a:graphic>
          <a:graphicData uri="http://schemas.openxmlformats.org/drawingml/2006/chart">
            <c:chart xmlns:c="http://schemas.openxmlformats.org/drawingml/2006/chart" xmlns:r="http://schemas.openxmlformats.org/officeDocument/2006/relationships" r:id="rId3"/>
          </a:graphicData>
        </a:graphic>
      </p:graphicFrame>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5967" y="3237194"/>
            <a:ext cx="4097991" cy="3073493"/>
          </a:xfrm>
          <a:prstGeom prst="rect">
            <a:avLst/>
          </a:prstGeom>
        </p:spPr>
      </p:pic>
      <p:sp>
        <p:nvSpPr>
          <p:cNvPr id="4" name="Date Placeholder 3"/>
          <p:cNvSpPr>
            <a:spLocks noGrp="1"/>
          </p:cNvSpPr>
          <p:nvPr>
            <p:ph type="dt" sz="half" idx="10"/>
          </p:nvPr>
        </p:nvSpPr>
        <p:spPr/>
        <p:txBody>
          <a:bodyPr/>
          <a:lstStyle/>
          <a:p>
            <a:fld id="{70A5C9A6-8AEF-6046-B5CA-344B0271E8CB}" type="datetime1">
              <a:rPr lang="en-US" smtClean="0"/>
              <a:pPr/>
              <a:t>3/23/17</a:t>
            </a:fld>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pPr/>
              <a:t>7</a:t>
            </a:fld>
            <a:endParaRPr lang="en-US" dirty="0"/>
          </a:p>
        </p:txBody>
      </p:sp>
    </p:spTree>
    <p:extLst>
      <p:ext uri="{BB962C8B-B14F-4D97-AF65-F5344CB8AC3E}">
        <p14:creationId xmlns:p14="http://schemas.microsoft.com/office/powerpoint/2010/main" val="132376986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Multicast Performance</a:t>
            </a:r>
          </a:p>
        </p:txBody>
      </p:sp>
      <p:sp>
        <p:nvSpPr>
          <p:cNvPr id="3" name="Content Placeholder 2"/>
          <p:cNvSpPr>
            <a:spLocks noGrp="1"/>
          </p:cNvSpPr>
          <p:nvPr>
            <p:ph idx="1"/>
          </p:nvPr>
        </p:nvSpPr>
        <p:spPr/>
        <p:txBody>
          <a:bodyPr>
            <a:normAutofit/>
          </a:bodyPr>
          <a:lstStyle/>
          <a:p>
            <a:r>
              <a:rPr lang="en-US" dirty="0" smtClean="0"/>
              <a:t>Revised Fan-out Model Case Setup </a:t>
            </a:r>
          </a:p>
          <a:p>
            <a:pPr lvl="1"/>
            <a:r>
              <a:rPr lang="en-US" dirty="0" smtClean="0"/>
              <a:t>Remove receiver side bottleneck</a:t>
            </a:r>
          </a:p>
          <a:p>
            <a:pPr lvl="1"/>
            <a:r>
              <a:rPr lang="en-US" altLang="zh-CN" dirty="0" smtClean="0"/>
              <a:t>Use three machines instead of two</a:t>
            </a:r>
          </a:p>
          <a:p>
            <a:pPr lvl="2"/>
            <a:r>
              <a:rPr lang="en-US" dirty="0" smtClean="0"/>
              <a:t>One server (huawei1) as sender, and two other machines as receivers</a:t>
            </a:r>
          </a:p>
          <a:p>
            <a:pPr lvl="2"/>
            <a:r>
              <a:rPr lang="en-US" dirty="0" smtClean="0"/>
              <a:t>One receiver (on huawei2) runs multiple receiver goroutines whereas the other receiver (on huawei3) runs only one goroutine. </a:t>
            </a:r>
          </a:p>
          <a:p>
            <a:pPr lvl="1"/>
            <a:r>
              <a:rPr lang="en-US" dirty="0" smtClean="0"/>
              <a:t>Measure only the latency of a single goroutine (on huawei3), whereas in previous model, we sampled latency from all goroutines and averaged them.</a:t>
            </a:r>
          </a:p>
          <a:p>
            <a:pPr lvl="1"/>
            <a:r>
              <a:rPr lang="en-US" dirty="0" smtClean="0"/>
              <a:t>For TCP/UDP, sending goroutines send out message in an order, the order also affects the latency for each connection.</a:t>
            </a:r>
          </a:p>
        </p:txBody>
      </p:sp>
      <p:sp>
        <p:nvSpPr>
          <p:cNvPr id="4" name="Date Placeholder 3"/>
          <p:cNvSpPr>
            <a:spLocks noGrp="1"/>
          </p:cNvSpPr>
          <p:nvPr>
            <p:ph type="dt" sz="half" idx="10"/>
          </p:nvPr>
        </p:nvSpPr>
        <p:spPr/>
        <p:txBody>
          <a:bodyPr/>
          <a:lstStyle/>
          <a:p>
            <a:fld id="{BD982E27-9A22-674D-96F8-8B10D1F82BE2}" type="datetime1">
              <a:rPr lang="en-US" smtClean="0"/>
              <a:pPr/>
              <a:t>3/23/17</a:t>
            </a:fld>
            <a:endParaRPr lang="en-US" dirty="0"/>
          </a:p>
        </p:txBody>
      </p:sp>
      <p:sp>
        <p:nvSpPr>
          <p:cNvPr id="6" name="Slide Number Placeholder 5"/>
          <p:cNvSpPr>
            <a:spLocks noGrp="1"/>
          </p:cNvSpPr>
          <p:nvPr>
            <p:ph type="sldNum" sz="quarter" idx="12"/>
          </p:nvPr>
        </p:nvSpPr>
        <p:spPr/>
        <p:txBody>
          <a:bodyPr/>
          <a:lstStyle/>
          <a:p>
            <a:fld id="{20E9FC0C-25CF-334A-B910-44A385CE0D1A}" type="slidenum">
              <a:rPr lang="en-US" smtClean="0"/>
              <a:pPr/>
              <a:t>8</a:t>
            </a:fld>
            <a:endParaRPr lang="en-US" dirty="0"/>
          </a:p>
        </p:txBody>
      </p:sp>
      <p:pic>
        <p:nvPicPr>
          <p:cNvPr id="5" name="Picture 4"/>
          <p:cNvPicPr>
            <a:picLocks noChangeAspect="1"/>
          </p:cNvPicPr>
          <p:nvPr/>
        </p:nvPicPr>
        <p:blipFill>
          <a:blip r:embed="rId3"/>
          <a:stretch>
            <a:fillRect/>
          </a:stretch>
        </p:blipFill>
        <p:spPr>
          <a:xfrm>
            <a:off x="4639263" y="4231993"/>
            <a:ext cx="4276137" cy="2076439"/>
          </a:xfrm>
          <a:prstGeom prst="rect">
            <a:avLst/>
          </a:prstGeom>
        </p:spPr>
      </p:pic>
      <p:pic>
        <p:nvPicPr>
          <p:cNvPr id="7" name="Picture 6"/>
          <p:cNvPicPr>
            <a:picLocks noChangeAspect="1"/>
          </p:cNvPicPr>
          <p:nvPr/>
        </p:nvPicPr>
        <p:blipFill>
          <a:blip r:embed="rId4"/>
          <a:stretch>
            <a:fillRect/>
          </a:stretch>
        </p:blipFill>
        <p:spPr>
          <a:xfrm>
            <a:off x="228600" y="4226364"/>
            <a:ext cx="4242502" cy="2050699"/>
          </a:xfrm>
          <a:prstGeom prst="rect">
            <a:avLst/>
          </a:prstGeom>
        </p:spPr>
      </p:pic>
    </p:spTree>
    <p:extLst>
      <p:ext uri="{BB962C8B-B14F-4D97-AF65-F5344CB8AC3E}">
        <p14:creationId xmlns:p14="http://schemas.microsoft.com/office/powerpoint/2010/main" val="150475337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l="7207" r="8801"/>
          <a:stretch/>
        </p:blipFill>
        <p:spPr>
          <a:xfrm>
            <a:off x="4572000" y="3085803"/>
            <a:ext cx="4114800" cy="3312473"/>
          </a:xfrm>
          <a:prstGeom prst="rect">
            <a:avLst/>
          </a:prstGeom>
        </p:spPr>
      </p:pic>
      <p:pic>
        <p:nvPicPr>
          <p:cNvPr id="5" name="Picture 4"/>
          <p:cNvPicPr>
            <a:picLocks noChangeAspect="1"/>
          </p:cNvPicPr>
          <p:nvPr/>
        </p:nvPicPr>
        <p:blipFill rotWithShape="1">
          <a:blip r:embed="rId4">
            <a:extLst>
              <a:ext uri="{28A0092B-C50C-407E-A947-70E740481C1C}">
                <a14:useLocalDpi xmlns:a14="http://schemas.microsoft.com/office/drawing/2010/main" val="0"/>
              </a:ext>
            </a:extLst>
          </a:blip>
          <a:srcRect l="7250" r="8702"/>
          <a:stretch/>
        </p:blipFill>
        <p:spPr>
          <a:xfrm>
            <a:off x="380999" y="3093013"/>
            <a:ext cx="4114801" cy="3307787"/>
          </a:xfrm>
          <a:prstGeom prst="rect">
            <a:avLst/>
          </a:prstGeom>
        </p:spPr>
      </p:pic>
      <p:sp>
        <p:nvSpPr>
          <p:cNvPr id="2" name="Title 1"/>
          <p:cNvSpPr>
            <a:spLocks noGrp="1"/>
          </p:cNvSpPr>
          <p:nvPr>
            <p:ph type="title"/>
          </p:nvPr>
        </p:nvSpPr>
        <p:spPr/>
        <p:txBody>
          <a:bodyPr/>
          <a:lstStyle/>
          <a:p>
            <a:r>
              <a:rPr lang="en-US" dirty="0"/>
              <a:t>Multicast Performance</a:t>
            </a:r>
          </a:p>
        </p:txBody>
      </p:sp>
      <p:sp>
        <p:nvSpPr>
          <p:cNvPr id="3" name="Content Placeholder 2"/>
          <p:cNvSpPr>
            <a:spLocks noGrp="1"/>
          </p:cNvSpPr>
          <p:nvPr>
            <p:ph idx="1"/>
          </p:nvPr>
        </p:nvSpPr>
        <p:spPr/>
        <p:txBody>
          <a:bodyPr/>
          <a:lstStyle/>
          <a:p>
            <a:r>
              <a:rPr lang="en-US" dirty="0" smtClean="0"/>
              <a:t>Revised Fan-out Model Case Results</a:t>
            </a:r>
          </a:p>
          <a:p>
            <a:pPr lvl="1"/>
            <a:r>
              <a:rPr lang="en-US" dirty="0" smtClean="0"/>
              <a:t>Two comparisons: the unicast connection to the goroutine receiver is 1) the first one to send message, 2) the last one to send message.</a:t>
            </a:r>
          </a:p>
          <a:p>
            <a:pPr lvl="1"/>
            <a:r>
              <a:rPr lang="en-US" dirty="0" smtClean="0"/>
              <a:t>Latency: For both cases, the latency of multicast is smaller than TCP and UDP. For the first case, the latency of TCP and UDP remain at the same level as we increase concurrency. However, for the second case, they increase dramatically as concurrency increases. Multicast reduces the latency </a:t>
            </a:r>
            <a:r>
              <a:rPr lang="en-US" altLang="zh-CN" dirty="0" smtClean="0"/>
              <a:t>by removing</a:t>
            </a:r>
            <a:r>
              <a:rPr lang="en-US" dirty="0" smtClean="0"/>
              <a:t> message copy and sending in sender. </a:t>
            </a:r>
          </a:p>
        </p:txBody>
      </p:sp>
      <p:sp>
        <p:nvSpPr>
          <p:cNvPr id="4" name="Date Placeholder 3"/>
          <p:cNvSpPr>
            <a:spLocks noGrp="1"/>
          </p:cNvSpPr>
          <p:nvPr>
            <p:ph type="dt" sz="half" idx="10"/>
          </p:nvPr>
        </p:nvSpPr>
        <p:spPr/>
        <p:txBody>
          <a:bodyPr/>
          <a:lstStyle/>
          <a:p>
            <a:fld id="{70A5C9A6-8AEF-6046-B5CA-344B0271E8CB}" type="datetime1">
              <a:rPr lang="en-US" smtClean="0"/>
              <a:pPr/>
              <a:t>3/23/17</a:t>
            </a:fld>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pPr/>
              <a:t>9</a:t>
            </a:fld>
            <a:endParaRPr lang="en-US" dirty="0"/>
          </a:p>
        </p:txBody>
      </p:sp>
      <p:sp>
        <p:nvSpPr>
          <p:cNvPr id="10" name="TextBox 9"/>
          <p:cNvSpPr txBox="1"/>
          <p:nvPr/>
        </p:nvSpPr>
        <p:spPr>
          <a:xfrm>
            <a:off x="1569206" y="6175685"/>
            <a:ext cx="2612446" cy="369332"/>
          </a:xfrm>
          <a:prstGeom prst="rect">
            <a:avLst/>
          </a:prstGeom>
          <a:noFill/>
        </p:spPr>
        <p:txBody>
          <a:bodyPr wrap="none" rtlCol="0">
            <a:spAutoFit/>
          </a:bodyPr>
          <a:lstStyle/>
          <a:p>
            <a:r>
              <a:rPr lang="en-US" dirty="0" smtClean="0"/>
              <a:t>First one to send message</a:t>
            </a:r>
            <a:endParaRPr lang="en-US" dirty="0"/>
          </a:p>
        </p:txBody>
      </p:sp>
      <p:sp>
        <p:nvSpPr>
          <p:cNvPr id="11" name="TextBox 10"/>
          <p:cNvSpPr txBox="1"/>
          <p:nvPr/>
        </p:nvSpPr>
        <p:spPr>
          <a:xfrm>
            <a:off x="5791200" y="6172200"/>
            <a:ext cx="2585901" cy="369332"/>
          </a:xfrm>
          <a:prstGeom prst="rect">
            <a:avLst/>
          </a:prstGeom>
          <a:noFill/>
        </p:spPr>
        <p:txBody>
          <a:bodyPr wrap="none" rtlCol="0">
            <a:spAutoFit/>
          </a:bodyPr>
          <a:lstStyle/>
          <a:p>
            <a:r>
              <a:rPr lang="en-US" dirty="0" smtClean="0"/>
              <a:t>Last one to send message</a:t>
            </a:r>
            <a:endParaRPr lang="en-US" dirty="0"/>
          </a:p>
        </p:txBody>
      </p:sp>
    </p:spTree>
    <p:extLst>
      <p:ext uri="{BB962C8B-B14F-4D97-AF65-F5344CB8AC3E}">
        <p14:creationId xmlns:p14="http://schemas.microsoft.com/office/powerpoint/2010/main" val="1836753641"/>
      </p:ext>
    </p:extLst>
  </p:cSld>
  <p:clrMapOvr>
    <a:masterClrMapping/>
  </p:clrMapOvr>
  <p:timing>
    <p:tnLst>
      <p:par>
        <p:cTn id="1" dur="indefinite" restart="never" nodeType="tmRoot"/>
      </p:par>
    </p:tnLst>
  </p:timing>
</p:sld>
</file>

<file path=ppt/theme/theme1.xml><?xml version="1.0" encoding="utf-8"?>
<a:theme xmlns:a="http://schemas.openxmlformats.org/drawingml/2006/main" name="WUSTL_huawei">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WUSTL_huawei" id="{72683BB4-E7BA-4E46-BD3A-1D974D96E063}" vid="{DDEA677B-F49E-F842-B14E-D0E6B824F57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WUSTL_huawei</Template>
  <TotalTime>24192</TotalTime>
  <Words>3912</Words>
  <Application>Microsoft Macintosh PowerPoint</Application>
  <PresentationFormat>On-screen Show (4:3)</PresentationFormat>
  <Paragraphs>393</Paragraphs>
  <Slides>30</Slides>
  <Notes>30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30</vt:i4>
      </vt:variant>
    </vt:vector>
  </HeadingPairs>
  <TitlesOfParts>
    <vt:vector size="38" baseType="lpstr">
      <vt:lpstr>Calibri</vt:lpstr>
      <vt:lpstr>Courier New</vt:lpstr>
      <vt:lpstr>Gill Sans</vt:lpstr>
      <vt:lpstr>Palatino</vt:lpstr>
      <vt:lpstr>Wingdings</vt:lpstr>
      <vt:lpstr>宋体</vt:lpstr>
      <vt:lpstr>Arial</vt:lpstr>
      <vt:lpstr>WUSTL_huawei</vt:lpstr>
      <vt:lpstr>Reliable Multicast For RTM</vt:lpstr>
      <vt:lpstr>Outline</vt:lpstr>
      <vt:lpstr>New Transport Protocol for RTM</vt:lpstr>
      <vt:lpstr>Outline</vt:lpstr>
      <vt:lpstr>Multicast Performance</vt:lpstr>
      <vt:lpstr>Multicast Performance</vt:lpstr>
      <vt:lpstr>Multicast Performance</vt:lpstr>
      <vt:lpstr>Multicast Performance</vt:lpstr>
      <vt:lpstr>Multicast Performance</vt:lpstr>
      <vt:lpstr>Multicast Performance</vt:lpstr>
      <vt:lpstr>Multicast Performance</vt:lpstr>
      <vt:lpstr>Multicast Performance</vt:lpstr>
      <vt:lpstr>Outline</vt:lpstr>
      <vt:lpstr>Current NSQ Design</vt:lpstr>
      <vt:lpstr>Current NSQ Design</vt:lpstr>
      <vt:lpstr>Reliable UDP Multicast – Design Assumptions</vt:lpstr>
      <vt:lpstr>Reliable UDP Multicast – Design Assumptions</vt:lpstr>
      <vt:lpstr>Reliable UDP Multicast Solution</vt:lpstr>
      <vt:lpstr>Reliable UDP Multicast Solution</vt:lpstr>
      <vt:lpstr>Outline</vt:lpstr>
      <vt:lpstr>Design of RM-UDP</vt:lpstr>
      <vt:lpstr>Design of RM-UDP</vt:lpstr>
      <vt:lpstr>Design of RM-UDP</vt:lpstr>
      <vt:lpstr>Design of RM-UDP</vt:lpstr>
      <vt:lpstr>Design of RM-UDP</vt:lpstr>
      <vt:lpstr>Design of RM-UDP</vt:lpstr>
      <vt:lpstr>Design of RM-UDP</vt:lpstr>
      <vt:lpstr>Design of RM-UDP</vt:lpstr>
      <vt:lpstr>Design of RM-UDP</vt:lpstr>
      <vt:lpstr>Distributed NSQLookupd</vt:lpstr>
    </vt:vector>
  </TitlesOfParts>
  <LinksUpToDate>false</LinksUpToDate>
  <SharedDoc>false</SharedDoc>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Liu, Junjie</dc:creator>
  <cp:lastModifiedBy>Liu, Junjie</cp:lastModifiedBy>
  <cp:revision>484</cp:revision>
  <dcterms:created xsi:type="dcterms:W3CDTF">2016-12-08T23:29:54Z</dcterms:created>
  <dcterms:modified xsi:type="dcterms:W3CDTF">2017-03-23T16:40:15Z</dcterms:modified>
</cp:coreProperties>
</file>